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38"/>
  </p:notesMasterIdLst>
  <p:sldIdLst>
    <p:sldId id="283" r:id="rId2"/>
    <p:sldId id="262" r:id="rId3"/>
    <p:sldId id="288" r:id="rId4"/>
    <p:sldId id="289" r:id="rId5"/>
    <p:sldId id="290" r:id="rId6"/>
    <p:sldId id="299" r:id="rId7"/>
    <p:sldId id="300" r:id="rId8"/>
    <p:sldId id="301" r:id="rId9"/>
    <p:sldId id="321" r:id="rId10"/>
    <p:sldId id="345" r:id="rId11"/>
    <p:sldId id="322" r:id="rId12"/>
    <p:sldId id="323" r:id="rId13"/>
    <p:sldId id="324" r:id="rId14"/>
    <p:sldId id="325" r:id="rId15"/>
    <p:sldId id="326" r:id="rId16"/>
    <p:sldId id="328" r:id="rId17"/>
    <p:sldId id="292" r:id="rId18"/>
    <p:sldId id="329" r:id="rId19"/>
    <p:sldId id="330" r:id="rId20"/>
    <p:sldId id="331" r:id="rId21"/>
    <p:sldId id="314" r:id="rId22"/>
    <p:sldId id="332" r:id="rId23"/>
    <p:sldId id="333" r:id="rId24"/>
    <p:sldId id="334" r:id="rId25"/>
    <p:sldId id="335" r:id="rId26"/>
    <p:sldId id="346" r:id="rId27"/>
    <p:sldId id="293" r:id="rId28"/>
    <p:sldId id="295" r:id="rId29"/>
    <p:sldId id="336" r:id="rId30"/>
    <p:sldId id="296" r:id="rId31"/>
    <p:sldId id="337" r:id="rId32"/>
    <p:sldId id="338" r:id="rId33"/>
    <p:sldId id="339" r:id="rId34"/>
    <p:sldId id="340" r:id="rId35"/>
    <p:sldId id="344" r:id="rId36"/>
    <p:sldId id="25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84526" autoAdjust="0"/>
  </p:normalViewPr>
  <p:slideViewPr>
    <p:cSldViewPr>
      <p:cViewPr varScale="1">
        <p:scale>
          <a:sx n="77" d="100"/>
          <a:sy n="77" d="100"/>
        </p:scale>
        <p:origin x="1788"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7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a-IR" sz="1800" b="0">
                <a:cs typeface="B Titr" panose="00000700000000000000" pitchFamily="2" charset="-78"/>
              </a:rPr>
              <a:t>بروزکم کاری تیروئید نوزادان در استان گیلان در 1000 تولد</a:t>
            </a:r>
            <a:r>
              <a:rPr lang="fa-IR" sz="1800" b="0" baseline="0">
                <a:cs typeface="B Titr" panose="00000700000000000000" pitchFamily="2" charset="-78"/>
              </a:rPr>
              <a:t> زنده بر اساس فرم 3</a:t>
            </a:r>
            <a:endParaRPr lang="fa-IR" sz="1800" b="0">
              <a:cs typeface="B Titr" panose="00000700000000000000" pitchFamily="2" charset="-78"/>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Sheet1!$D$11</c:f>
              <c:strCache>
                <c:ptCount val="1"/>
                <c:pt idx="0">
                  <c:v>بروزکم کاری تیروئید در 1000 تولد زنده (فرم 3)</c:v>
                </c:pt>
              </c:strCache>
            </c:strRef>
          </c:tx>
          <c:spPr>
            <a:solidFill>
              <a:schemeClr val="bg1"/>
            </a:solidFill>
            <a:ln>
              <a:noFill/>
            </a:ln>
            <a:effectLst/>
            <a:sp3d/>
          </c:spPr>
          <c:invertIfNegative val="0"/>
          <c:dPt>
            <c:idx val="0"/>
            <c:invertIfNegative val="0"/>
            <c:bubble3D val="0"/>
            <c:spPr>
              <a:solidFill>
                <a:srgbClr val="7030A0"/>
              </a:solidFill>
              <a:ln>
                <a:noFill/>
              </a:ln>
              <a:effectLst/>
              <a:sp3d/>
            </c:spPr>
            <c:extLst>
              <c:ext xmlns:c16="http://schemas.microsoft.com/office/drawing/2014/chart" uri="{C3380CC4-5D6E-409C-BE32-E72D297353CC}">
                <c16:uniqueId val="{00000001-065C-4E82-ADC0-1106036398F4}"/>
              </c:ext>
            </c:extLst>
          </c:dPt>
          <c:dPt>
            <c:idx val="1"/>
            <c:invertIfNegative val="0"/>
            <c:bubble3D val="0"/>
            <c:spPr>
              <a:solidFill>
                <a:srgbClr val="00B0F0"/>
              </a:solidFill>
              <a:ln>
                <a:noFill/>
              </a:ln>
              <a:effectLst/>
              <a:sp3d/>
            </c:spPr>
            <c:extLst>
              <c:ext xmlns:c16="http://schemas.microsoft.com/office/drawing/2014/chart" uri="{C3380CC4-5D6E-409C-BE32-E72D297353CC}">
                <c16:uniqueId val="{00000003-065C-4E82-ADC0-1106036398F4}"/>
              </c:ext>
            </c:extLst>
          </c:dPt>
          <c:dPt>
            <c:idx val="2"/>
            <c:invertIfNegative val="0"/>
            <c:bubble3D val="0"/>
            <c:spPr>
              <a:solidFill>
                <a:srgbClr val="FF0000"/>
              </a:solidFill>
              <a:ln>
                <a:noFill/>
              </a:ln>
              <a:effectLst/>
              <a:sp3d/>
            </c:spPr>
            <c:extLst>
              <c:ext xmlns:c16="http://schemas.microsoft.com/office/drawing/2014/chart" uri="{C3380CC4-5D6E-409C-BE32-E72D297353CC}">
                <c16:uniqueId val="{00000005-065C-4E82-ADC0-1106036398F4}"/>
              </c:ext>
            </c:extLst>
          </c:dPt>
          <c:dPt>
            <c:idx val="3"/>
            <c:invertIfNegative val="0"/>
            <c:bubble3D val="0"/>
            <c:spPr>
              <a:solidFill>
                <a:srgbClr val="92D050"/>
              </a:solidFill>
              <a:ln>
                <a:noFill/>
              </a:ln>
              <a:effectLst/>
              <a:sp3d/>
            </c:spPr>
            <c:extLst>
              <c:ext xmlns:c16="http://schemas.microsoft.com/office/drawing/2014/chart" uri="{C3380CC4-5D6E-409C-BE32-E72D297353CC}">
                <c16:uniqueId val="{00000007-065C-4E82-ADC0-1106036398F4}"/>
              </c:ext>
            </c:extLst>
          </c:dPt>
          <c:dPt>
            <c:idx val="4"/>
            <c:invertIfNegative val="0"/>
            <c:bubble3D val="0"/>
            <c:spPr>
              <a:solidFill>
                <a:srgbClr val="FFFF00"/>
              </a:solidFill>
              <a:ln>
                <a:noFill/>
              </a:ln>
              <a:effectLst/>
              <a:sp3d/>
            </c:spPr>
            <c:extLst>
              <c:ext xmlns:c16="http://schemas.microsoft.com/office/drawing/2014/chart" uri="{C3380CC4-5D6E-409C-BE32-E72D297353CC}">
                <c16:uniqueId val="{00000009-065C-4E82-ADC0-1106036398F4}"/>
              </c:ext>
            </c:extLst>
          </c:dPt>
          <c:dPt>
            <c:idx val="5"/>
            <c:invertIfNegative val="0"/>
            <c:bubble3D val="0"/>
            <c:spPr>
              <a:solidFill>
                <a:srgbClr val="FFC000"/>
              </a:solidFill>
              <a:ln>
                <a:noFill/>
              </a:ln>
              <a:effectLst/>
              <a:sp3d/>
            </c:spPr>
            <c:extLst>
              <c:ext xmlns:c16="http://schemas.microsoft.com/office/drawing/2014/chart" uri="{C3380CC4-5D6E-409C-BE32-E72D297353CC}">
                <c16:uniqueId val="{0000000B-065C-4E82-ADC0-1106036398F4}"/>
              </c:ext>
            </c:extLst>
          </c:dPt>
          <c:dPt>
            <c:idx val="6"/>
            <c:invertIfNegative val="0"/>
            <c:bubble3D val="0"/>
            <c:spPr>
              <a:solidFill>
                <a:schemeClr val="accent2">
                  <a:lumMod val="75000"/>
                </a:schemeClr>
              </a:solidFill>
              <a:ln>
                <a:noFill/>
              </a:ln>
              <a:effectLst/>
              <a:sp3d/>
            </c:spPr>
            <c:extLst>
              <c:ext xmlns:c16="http://schemas.microsoft.com/office/drawing/2014/chart" uri="{C3380CC4-5D6E-409C-BE32-E72D297353CC}">
                <c16:uniqueId val="{0000000D-065C-4E82-ADC0-1106036398F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Sheet1!$E$4:$K$4</c:f>
              <c:numCache>
                <c:formatCode>General</c:formatCode>
                <c:ptCount val="7"/>
                <c:pt idx="0">
                  <c:v>1396</c:v>
                </c:pt>
                <c:pt idx="1">
                  <c:v>1397</c:v>
                </c:pt>
                <c:pt idx="2">
                  <c:v>1398</c:v>
                </c:pt>
                <c:pt idx="3">
                  <c:v>1399</c:v>
                </c:pt>
                <c:pt idx="4">
                  <c:v>1400</c:v>
                </c:pt>
                <c:pt idx="5">
                  <c:v>1401</c:v>
                </c:pt>
                <c:pt idx="6">
                  <c:v>1402</c:v>
                </c:pt>
              </c:numCache>
            </c:numRef>
          </c:cat>
          <c:val>
            <c:numRef>
              <c:f>Sheet1!$E$11:$K$11</c:f>
              <c:numCache>
                <c:formatCode>0.0</c:formatCode>
                <c:ptCount val="7"/>
                <c:pt idx="0">
                  <c:v>2.5414706185389977</c:v>
                </c:pt>
                <c:pt idx="1">
                  <c:v>1.76208150564241</c:v>
                </c:pt>
                <c:pt idx="2">
                  <c:v>1.8408941485864563</c:v>
                </c:pt>
                <c:pt idx="3">
                  <c:v>2.6026878667423814</c:v>
                </c:pt>
                <c:pt idx="4">
                  <c:v>2.721726888784608</c:v>
                </c:pt>
                <c:pt idx="5">
                  <c:v>2.5914482208711251</c:v>
                </c:pt>
                <c:pt idx="6">
                  <c:v>2.9172744321733695</c:v>
                </c:pt>
              </c:numCache>
            </c:numRef>
          </c:val>
          <c:extLst>
            <c:ext xmlns:c16="http://schemas.microsoft.com/office/drawing/2014/chart" uri="{C3380CC4-5D6E-409C-BE32-E72D297353CC}">
              <c16:uniqueId val="{0000000E-065C-4E82-ADC0-1106036398F4}"/>
            </c:ext>
          </c:extLst>
        </c:ser>
        <c:dLbls>
          <c:showLegendKey val="0"/>
          <c:showVal val="0"/>
          <c:showCatName val="0"/>
          <c:showSerName val="0"/>
          <c:showPercent val="0"/>
          <c:showBubbleSize val="0"/>
        </c:dLbls>
        <c:gapWidth val="150"/>
        <c:shape val="box"/>
        <c:axId val="222401440"/>
        <c:axId val="222401856"/>
        <c:axId val="0"/>
      </c:bar3DChart>
      <c:catAx>
        <c:axId val="222401440"/>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22401856"/>
        <c:crosses val="autoZero"/>
        <c:auto val="1"/>
        <c:lblAlgn val="ctr"/>
        <c:lblOffset val="100"/>
        <c:noMultiLvlLbl val="0"/>
      </c:catAx>
      <c:valAx>
        <c:axId val="222401856"/>
        <c:scaling>
          <c:orientation val="minMax"/>
        </c:scaling>
        <c:delete val="0"/>
        <c:axPos val="r"/>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2401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Sheet1!$D$13</c:f>
              <c:strCache>
                <c:ptCount val="1"/>
                <c:pt idx="0">
                  <c:v>درصد غربالگری بهنگام</c:v>
                </c:pt>
              </c:strCache>
            </c:strRef>
          </c:tx>
          <c:spPr>
            <a:solidFill>
              <a:schemeClr val="accent1"/>
            </a:solidFill>
            <a:ln>
              <a:noFill/>
            </a:ln>
            <a:effectLst/>
            <a:sp3d/>
          </c:spPr>
          <c:invertIfNegative val="0"/>
          <c:dPt>
            <c:idx val="0"/>
            <c:invertIfNegative val="0"/>
            <c:bubble3D val="0"/>
            <c:spPr>
              <a:solidFill>
                <a:srgbClr val="FFC000"/>
              </a:solidFill>
              <a:ln>
                <a:noFill/>
              </a:ln>
              <a:effectLst/>
              <a:sp3d/>
            </c:spPr>
            <c:extLst>
              <c:ext xmlns:c16="http://schemas.microsoft.com/office/drawing/2014/chart" uri="{C3380CC4-5D6E-409C-BE32-E72D297353CC}">
                <c16:uniqueId val="{00000001-B6E2-4C2F-9C91-1513AAFE904E}"/>
              </c:ext>
            </c:extLst>
          </c:dPt>
          <c:dPt>
            <c:idx val="1"/>
            <c:invertIfNegative val="0"/>
            <c:bubble3D val="0"/>
            <c:spPr>
              <a:solidFill>
                <a:srgbClr val="FF3300"/>
              </a:solidFill>
              <a:ln>
                <a:noFill/>
              </a:ln>
              <a:effectLst/>
              <a:sp3d/>
            </c:spPr>
            <c:extLst>
              <c:ext xmlns:c16="http://schemas.microsoft.com/office/drawing/2014/chart" uri="{C3380CC4-5D6E-409C-BE32-E72D297353CC}">
                <c16:uniqueId val="{00000003-B6E2-4C2F-9C91-1513AAFE904E}"/>
              </c:ext>
            </c:extLst>
          </c:dPt>
          <c:dPt>
            <c:idx val="2"/>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5-B6E2-4C2F-9C91-1513AAFE904E}"/>
              </c:ext>
            </c:extLst>
          </c:dPt>
          <c:dPt>
            <c:idx val="3"/>
            <c:invertIfNegative val="0"/>
            <c:bubble3D val="0"/>
            <c:spPr>
              <a:solidFill>
                <a:srgbClr val="00B050"/>
              </a:solidFill>
              <a:ln>
                <a:noFill/>
              </a:ln>
              <a:effectLst/>
              <a:sp3d/>
            </c:spPr>
            <c:extLst>
              <c:ext xmlns:c16="http://schemas.microsoft.com/office/drawing/2014/chart" uri="{C3380CC4-5D6E-409C-BE32-E72D297353CC}">
                <c16:uniqueId val="{00000007-B6E2-4C2F-9C91-1513AAFE904E}"/>
              </c:ext>
            </c:extLst>
          </c:dPt>
          <c:dPt>
            <c:idx val="4"/>
            <c:invertIfNegative val="0"/>
            <c:bubble3D val="0"/>
            <c:spPr>
              <a:solidFill>
                <a:srgbClr val="00B0F0"/>
              </a:solidFill>
              <a:ln>
                <a:noFill/>
              </a:ln>
              <a:effectLst/>
              <a:sp3d/>
            </c:spPr>
            <c:extLst>
              <c:ext xmlns:c16="http://schemas.microsoft.com/office/drawing/2014/chart" uri="{C3380CC4-5D6E-409C-BE32-E72D297353CC}">
                <c16:uniqueId val="{00000009-B6E2-4C2F-9C91-1513AAFE904E}"/>
              </c:ext>
            </c:extLst>
          </c:dPt>
          <c:dPt>
            <c:idx val="6"/>
            <c:invertIfNegative val="0"/>
            <c:bubble3D val="0"/>
            <c:spPr>
              <a:solidFill>
                <a:srgbClr val="C00000"/>
              </a:solidFill>
              <a:ln>
                <a:noFill/>
              </a:ln>
              <a:effectLst/>
              <a:sp3d/>
            </c:spPr>
            <c:extLst>
              <c:ext xmlns:c16="http://schemas.microsoft.com/office/drawing/2014/chart" uri="{C3380CC4-5D6E-409C-BE32-E72D297353CC}">
                <c16:uniqueId val="{0000000B-B6E2-4C2F-9C91-1513AAFE904E}"/>
              </c:ext>
            </c:extLst>
          </c:dPt>
          <c:dLbls>
            <c:dLbl>
              <c:idx val="0"/>
              <c:layout>
                <c:manualLayout>
                  <c:x val="-6.0981009940527338E-3"/>
                  <c:y val="-0.4599980789171573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E2-4C2F-9C91-1513AAFE904E}"/>
                </c:ext>
              </c:extLst>
            </c:dLbl>
            <c:dLbl>
              <c:idx val="1"/>
              <c:layout>
                <c:manualLayout>
                  <c:x val="-1.3888560877686413E-2"/>
                  <c:y val="-0.46026695336320655"/>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E2-4C2F-9C91-1513AAFE904E}"/>
                </c:ext>
              </c:extLst>
            </c:dLbl>
            <c:dLbl>
              <c:idx val="2"/>
              <c:layout>
                <c:manualLayout>
                  <c:x val="-1.2184393584816541E-2"/>
                  <c:y val="-0.46116326580997175"/>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E2-4C2F-9C91-1513AAFE904E}"/>
                </c:ext>
              </c:extLst>
            </c:dLbl>
            <c:dLbl>
              <c:idx val="3"/>
              <c:layout>
                <c:manualLayout>
                  <c:x val="-8.8957532687807279E-3"/>
                  <c:y val="-0.46116326580997175"/>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E2-4C2F-9C91-1513AAFE904E}"/>
                </c:ext>
              </c:extLst>
            </c:dLbl>
            <c:dLbl>
              <c:idx val="4"/>
              <c:layout>
                <c:manualLayout>
                  <c:x val="-7.5615378835046715E-3"/>
                  <c:y val="-0.46361283931415026"/>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1477902183481127E-2"/>
                      <c:h val="4.2267487254502585E-2"/>
                    </c:manualLayout>
                  </c15:layout>
                </c:ext>
                <c:ext xmlns:c16="http://schemas.microsoft.com/office/drawing/2014/chart" uri="{C3380CC4-5D6E-409C-BE32-E72D297353CC}">
                  <c16:uniqueId val="{00000009-B6E2-4C2F-9C91-1513AAFE904E}"/>
                </c:ext>
              </c:extLst>
            </c:dLbl>
            <c:dLbl>
              <c:idx val="5"/>
              <c:layout>
                <c:manualLayout>
                  <c:x val="-2.2925612426734226E-2"/>
                  <c:y val="-0.4601554688367959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6E2-4C2F-9C91-1513AAFE904E}"/>
                </c:ext>
              </c:extLst>
            </c:dLbl>
            <c:dLbl>
              <c:idx val="6"/>
              <c:layout>
                <c:manualLayout>
                  <c:x val="-1.1462604933765592E-2"/>
                  <c:y val="-0.46161074695404214"/>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6E2-4C2F-9C91-1513AAFE9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Sheet1!$E$4:$K$4</c:f>
              <c:numCache>
                <c:formatCode>General</c:formatCode>
                <c:ptCount val="7"/>
                <c:pt idx="0">
                  <c:v>1396</c:v>
                </c:pt>
                <c:pt idx="1">
                  <c:v>1397</c:v>
                </c:pt>
                <c:pt idx="2">
                  <c:v>1398</c:v>
                </c:pt>
                <c:pt idx="3">
                  <c:v>1399</c:v>
                </c:pt>
                <c:pt idx="4">
                  <c:v>1400</c:v>
                </c:pt>
                <c:pt idx="5">
                  <c:v>1401</c:v>
                </c:pt>
                <c:pt idx="6">
                  <c:v>1402</c:v>
                </c:pt>
              </c:numCache>
            </c:numRef>
          </c:cat>
          <c:val>
            <c:numRef>
              <c:f>Sheet1!$E$13:$K$13</c:f>
              <c:numCache>
                <c:formatCode>0.0</c:formatCode>
                <c:ptCount val="7"/>
                <c:pt idx="0">
                  <c:v>89.647957489206249</c:v>
                </c:pt>
                <c:pt idx="1">
                  <c:v>88.556225611919118</c:v>
                </c:pt>
                <c:pt idx="2">
                  <c:v>92.436869739144939</c:v>
                </c:pt>
                <c:pt idx="3">
                  <c:v>92.218181818181819</c:v>
                </c:pt>
                <c:pt idx="4">
                  <c:v>90.626435197942499</c:v>
                </c:pt>
                <c:pt idx="5">
                  <c:v>92.823247394941546</c:v>
                </c:pt>
                <c:pt idx="6">
                  <c:v>94.91842870520972</c:v>
                </c:pt>
              </c:numCache>
            </c:numRef>
          </c:val>
          <c:extLst>
            <c:ext xmlns:c16="http://schemas.microsoft.com/office/drawing/2014/chart" uri="{C3380CC4-5D6E-409C-BE32-E72D297353CC}">
              <c16:uniqueId val="{0000000D-B6E2-4C2F-9C91-1513AAFE904E}"/>
            </c:ext>
          </c:extLst>
        </c:ser>
        <c:dLbls>
          <c:showLegendKey val="0"/>
          <c:showVal val="0"/>
          <c:showCatName val="0"/>
          <c:showSerName val="0"/>
          <c:showPercent val="0"/>
          <c:showBubbleSize val="0"/>
        </c:dLbls>
        <c:gapWidth val="150"/>
        <c:shape val="box"/>
        <c:axId val="297950208"/>
        <c:axId val="297951040"/>
        <c:axId val="0"/>
      </c:bar3DChart>
      <c:catAx>
        <c:axId val="297950208"/>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97951040"/>
        <c:crosses val="autoZero"/>
        <c:auto val="1"/>
        <c:lblAlgn val="ctr"/>
        <c:lblOffset val="100"/>
        <c:noMultiLvlLbl val="0"/>
      </c:catAx>
      <c:valAx>
        <c:axId val="297951040"/>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95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B Titr" panose="00000700000000000000" pitchFamily="2" charset="-78"/>
              </a:defRPr>
            </a:pPr>
            <a:r>
              <a:rPr lang="fa-IR" dirty="0"/>
              <a:t>درصد نمونه</a:t>
            </a:r>
            <a:r>
              <a:rPr lang="fa-IR" baseline="0" dirty="0"/>
              <a:t> های</a:t>
            </a:r>
            <a:r>
              <a:rPr lang="fa-IR" dirty="0"/>
              <a:t> نامطلوب در اولین نمونه برداری غربالگری</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B Titr" panose="00000700000000000000" pitchFamily="2" charset="-78"/>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Sheet1!$D$14</c:f>
              <c:strCache>
                <c:ptCount val="1"/>
                <c:pt idx="0">
                  <c:v>درصد نمونه نامطلوب</c:v>
                </c:pt>
              </c:strCache>
            </c:strRef>
          </c:tx>
          <c:spPr>
            <a:solidFill>
              <a:schemeClr val="accent1"/>
            </a:solidFill>
            <a:ln>
              <a:noFill/>
            </a:ln>
            <a:effectLst/>
            <a:sp3d/>
          </c:spPr>
          <c:invertIfNegative val="0"/>
          <c:dPt>
            <c:idx val="0"/>
            <c:invertIfNegative val="0"/>
            <c:bubble3D val="0"/>
            <c:spPr>
              <a:solidFill>
                <a:srgbClr val="C00000"/>
              </a:solidFill>
              <a:ln>
                <a:noFill/>
              </a:ln>
              <a:effectLst/>
              <a:sp3d/>
            </c:spPr>
            <c:extLst>
              <c:ext xmlns:c16="http://schemas.microsoft.com/office/drawing/2014/chart" uri="{C3380CC4-5D6E-409C-BE32-E72D297353CC}">
                <c16:uniqueId val="{00000001-FA53-4F20-9CE5-DBAE2DCFE403}"/>
              </c:ext>
            </c:extLst>
          </c:dPt>
          <c:dPt>
            <c:idx val="2"/>
            <c:invertIfNegative val="0"/>
            <c:bubble3D val="0"/>
            <c:spPr>
              <a:solidFill>
                <a:srgbClr val="FFC000"/>
              </a:solidFill>
              <a:ln>
                <a:noFill/>
              </a:ln>
              <a:effectLst/>
              <a:sp3d/>
            </c:spPr>
            <c:extLst>
              <c:ext xmlns:c16="http://schemas.microsoft.com/office/drawing/2014/chart" uri="{C3380CC4-5D6E-409C-BE32-E72D297353CC}">
                <c16:uniqueId val="{00000003-FA53-4F20-9CE5-DBAE2DCFE403}"/>
              </c:ext>
            </c:extLst>
          </c:dPt>
          <c:dPt>
            <c:idx val="3"/>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5-FA53-4F20-9CE5-DBAE2DCFE403}"/>
              </c:ext>
            </c:extLst>
          </c:dPt>
          <c:dPt>
            <c:idx val="4"/>
            <c:invertIfNegative val="0"/>
            <c:bubble3D val="0"/>
            <c:spPr>
              <a:solidFill>
                <a:srgbClr val="FF0000"/>
              </a:solidFill>
              <a:ln>
                <a:noFill/>
              </a:ln>
              <a:effectLst/>
              <a:sp3d/>
            </c:spPr>
            <c:extLst>
              <c:ext xmlns:c16="http://schemas.microsoft.com/office/drawing/2014/chart" uri="{C3380CC4-5D6E-409C-BE32-E72D297353CC}">
                <c16:uniqueId val="{00000007-FA53-4F20-9CE5-DBAE2DCFE403}"/>
              </c:ext>
            </c:extLst>
          </c:dPt>
          <c:dPt>
            <c:idx val="5"/>
            <c:invertIfNegative val="0"/>
            <c:bubble3D val="0"/>
            <c:spPr>
              <a:solidFill>
                <a:srgbClr val="00B0F0"/>
              </a:solidFill>
              <a:ln>
                <a:noFill/>
              </a:ln>
              <a:effectLst/>
              <a:sp3d/>
            </c:spPr>
            <c:extLst>
              <c:ext xmlns:c16="http://schemas.microsoft.com/office/drawing/2014/chart" uri="{C3380CC4-5D6E-409C-BE32-E72D297353CC}">
                <c16:uniqueId val="{00000009-FA53-4F20-9CE5-DBAE2DCFE403}"/>
              </c:ext>
            </c:extLst>
          </c:dPt>
          <c:dPt>
            <c:idx val="6"/>
            <c:invertIfNegative val="0"/>
            <c:bubble3D val="0"/>
            <c:spPr>
              <a:solidFill>
                <a:srgbClr val="00B050"/>
              </a:solidFill>
              <a:ln>
                <a:noFill/>
              </a:ln>
              <a:effectLst/>
              <a:sp3d/>
            </c:spPr>
            <c:extLst>
              <c:ext xmlns:c16="http://schemas.microsoft.com/office/drawing/2014/chart" uri="{C3380CC4-5D6E-409C-BE32-E72D297353CC}">
                <c16:uniqueId val="{0000000B-FA53-4F20-9CE5-DBAE2DCFE40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Sheet1!$E$4:$K$4</c:f>
              <c:numCache>
                <c:formatCode>General</c:formatCode>
                <c:ptCount val="7"/>
                <c:pt idx="0">
                  <c:v>1396</c:v>
                </c:pt>
                <c:pt idx="1">
                  <c:v>1397</c:v>
                </c:pt>
                <c:pt idx="2">
                  <c:v>1398</c:v>
                </c:pt>
                <c:pt idx="3">
                  <c:v>1399</c:v>
                </c:pt>
                <c:pt idx="4">
                  <c:v>1400</c:v>
                </c:pt>
                <c:pt idx="5">
                  <c:v>1401</c:v>
                </c:pt>
                <c:pt idx="6">
                  <c:v>1402</c:v>
                </c:pt>
              </c:numCache>
            </c:numRef>
          </c:cat>
          <c:val>
            <c:numRef>
              <c:f>Sheet1!$E$14:$K$14</c:f>
              <c:numCache>
                <c:formatCode>0.00</c:formatCode>
                <c:ptCount val="7"/>
                <c:pt idx="0">
                  <c:v>1.0528063766190634</c:v>
                </c:pt>
                <c:pt idx="1">
                  <c:v>1.3834693153600568</c:v>
                </c:pt>
                <c:pt idx="2">
                  <c:v>1.4667888990749229</c:v>
                </c:pt>
                <c:pt idx="3">
                  <c:v>1.5590909090909091</c:v>
                </c:pt>
                <c:pt idx="4">
                  <c:v>3.035730687976486</c:v>
                </c:pt>
                <c:pt idx="5">
                  <c:v>1.8981458832738125</c:v>
                </c:pt>
                <c:pt idx="6">
                  <c:v>1.1730494356547883</c:v>
                </c:pt>
              </c:numCache>
            </c:numRef>
          </c:val>
          <c:extLst>
            <c:ext xmlns:c16="http://schemas.microsoft.com/office/drawing/2014/chart" uri="{C3380CC4-5D6E-409C-BE32-E72D297353CC}">
              <c16:uniqueId val="{0000000C-FA53-4F20-9CE5-DBAE2DCFE403}"/>
            </c:ext>
          </c:extLst>
        </c:ser>
        <c:dLbls>
          <c:showLegendKey val="0"/>
          <c:showVal val="0"/>
          <c:showCatName val="0"/>
          <c:showSerName val="0"/>
          <c:showPercent val="0"/>
          <c:showBubbleSize val="0"/>
        </c:dLbls>
        <c:gapWidth val="150"/>
        <c:shape val="box"/>
        <c:axId val="1614358671"/>
        <c:axId val="1614359087"/>
        <c:axId val="0"/>
      </c:bar3DChart>
      <c:catAx>
        <c:axId val="16143586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614359087"/>
        <c:crosses val="autoZero"/>
        <c:auto val="1"/>
        <c:lblAlgn val="ctr"/>
        <c:lblOffset val="100"/>
        <c:noMultiLvlLbl val="0"/>
      </c:catAx>
      <c:valAx>
        <c:axId val="161435908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43586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D94D65-6A18-4C85-91AF-996078AC4448}" type="datetimeFigureOut">
              <a:rPr lang="en-US" smtClean="0"/>
              <a:t>6/18/2024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90B050-653D-4686-AB64-9BDFBDFE28AA}" type="slidenum">
              <a:rPr lang="en-US" smtClean="0"/>
              <a:t>‹#›</a:t>
            </a:fld>
            <a:endParaRPr lang="en-US"/>
          </a:p>
        </p:txBody>
      </p:sp>
    </p:spTree>
    <p:extLst>
      <p:ext uri="{BB962C8B-B14F-4D97-AF65-F5344CB8AC3E}">
        <p14:creationId xmlns:p14="http://schemas.microsoft.com/office/powerpoint/2010/main" val="1556946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B407B9-75BE-41E7-AF8B-94A3BD8C538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E8F5A-37D0-4E80-90D6-B406D30EAA05}" type="slidenum">
              <a:rPr lang="en-US" smtClean="0"/>
              <a:t>‹#›</a:t>
            </a:fld>
            <a:endParaRPr lang="en-US"/>
          </a:p>
        </p:txBody>
      </p:sp>
    </p:spTree>
    <p:extLst>
      <p:ext uri="{BB962C8B-B14F-4D97-AF65-F5344CB8AC3E}">
        <p14:creationId xmlns:p14="http://schemas.microsoft.com/office/powerpoint/2010/main" val="91353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B407B9-75BE-41E7-AF8B-94A3BD8C538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E8F5A-37D0-4E80-90D6-B406D30EAA05}" type="slidenum">
              <a:rPr lang="en-US" smtClean="0"/>
              <a:t>‹#›</a:t>
            </a:fld>
            <a:endParaRPr lang="en-US"/>
          </a:p>
        </p:txBody>
      </p:sp>
    </p:spTree>
    <p:extLst>
      <p:ext uri="{BB962C8B-B14F-4D97-AF65-F5344CB8AC3E}">
        <p14:creationId xmlns:p14="http://schemas.microsoft.com/office/powerpoint/2010/main" val="1559953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B407B9-75BE-41E7-AF8B-94A3BD8C538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E8F5A-37D0-4E80-90D6-B406D30EAA05}"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3057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B407B9-75BE-41E7-AF8B-94A3BD8C538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E8F5A-37D0-4E80-90D6-B406D30EAA05}" type="slidenum">
              <a:rPr lang="en-US" smtClean="0"/>
              <a:t>‹#›</a:t>
            </a:fld>
            <a:endParaRPr lang="en-US"/>
          </a:p>
        </p:txBody>
      </p:sp>
    </p:spTree>
    <p:extLst>
      <p:ext uri="{BB962C8B-B14F-4D97-AF65-F5344CB8AC3E}">
        <p14:creationId xmlns:p14="http://schemas.microsoft.com/office/powerpoint/2010/main" val="4271218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B407B9-75BE-41E7-AF8B-94A3BD8C538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E8F5A-37D0-4E80-90D6-B406D30EAA05}"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90463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B407B9-75BE-41E7-AF8B-94A3BD8C538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E8F5A-37D0-4E80-90D6-B406D30EAA05}" type="slidenum">
              <a:rPr lang="en-US" smtClean="0"/>
              <a:t>‹#›</a:t>
            </a:fld>
            <a:endParaRPr lang="en-US"/>
          </a:p>
        </p:txBody>
      </p:sp>
    </p:spTree>
    <p:extLst>
      <p:ext uri="{BB962C8B-B14F-4D97-AF65-F5344CB8AC3E}">
        <p14:creationId xmlns:p14="http://schemas.microsoft.com/office/powerpoint/2010/main" val="3802447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B407B9-75BE-41E7-AF8B-94A3BD8C538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E8F5A-37D0-4E80-90D6-B406D30EAA05}" type="slidenum">
              <a:rPr lang="en-US" smtClean="0"/>
              <a:t>‹#›</a:t>
            </a:fld>
            <a:endParaRPr lang="en-US"/>
          </a:p>
        </p:txBody>
      </p:sp>
    </p:spTree>
    <p:extLst>
      <p:ext uri="{BB962C8B-B14F-4D97-AF65-F5344CB8AC3E}">
        <p14:creationId xmlns:p14="http://schemas.microsoft.com/office/powerpoint/2010/main" val="2771318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B407B9-75BE-41E7-AF8B-94A3BD8C538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E8F5A-37D0-4E80-90D6-B406D30EAA05}" type="slidenum">
              <a:rPr lang="en-US" smtClean="0"/>
              <a:t>‹#›</a:t>
            </a:fld>
            <a:endParaRPr lang="en-US"/>
          </a:p>
        </p:txBody>
      </p:sp>
    </p:spTree>
    <p:extLst>
      <p:ext uri="{BB962C8B-B14F-4D97-AF65-F5344CB8AC3E}">
        <p14:creationId xmlns:p14="http://schemas.microsoft.com/office/powerpoint/2010/main" val="2961197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B407B9-75BE-41E7-AF8B-94A3BD8C538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E8F5A-37D0-4E80-90D6-B406D30EAA05}" type="slidenum">
              <a:rPr lang="en-US" smtClean="0"/>
              <a:t>‹#›</a:t>
            </a:fld>
            <a:endParaRPr lang="en-US"/>
          </a:p>
        </p:txBody>
      </p:sp>
    </p:spTree>
    <p:extLst>
      <p:ext uri="{BB962C8B-B14F-4D97-AF65-F5344CB8AC3E}">
        <p14:creationId xmlns:p14="http://schemas.microsoft.com/office/powerpoint/2010/main" val="389653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B407B9-75BE-41E7-AF8B-94A3BD8C5386}"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E8F5A-37D0-4E80-90D6-B406D30EAA05}" type="slidenum">
              <a:rPr lang="en-US" smtClean="0"/>
              <a:t>‹#›</a:t>
            </a:fld>
            <a:endParaRPr lang="en-US"/>
          </a:p>
        </p:txBody>
      </p:sp>
    </p:spTree>
    <p:extLst>
      <p:ext uri="{BB962C8B-B14F-4D97-AF65-F5344CB8AC3E}">
        <p14:creationId xmlns:p14="http://schemas.microsoft.com/office/powerpoint/2010/main" val="186250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B407B9-75BE-41E7-AF8B-94A3BD8C5386}"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E8F5A-37D0-4E80-90D6-B406D30EAA05}" type="slidenum">
              <a:rPr lang="en-US" smtClean="0"/>
              <a:t>‹#›</a:t>
            </a:fld>
            <a:endParaRPr lang="en-US"/>
          </a:p>
        </p:txBody>
      </p:sp>
    </p:spTree>
    <p:extLst>
      <p:ext uri="{BB962C8B-B14F-4D97-AF65-F5344CB8AC3E}">
        <p14:creationId xmlns:p14="http://schemas.microsoft.com/office/powerpoint/2010/main" val="424661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B407B9-75BE-41E7-AF8B-94A3BD8C5386}"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E8F5A-37D0-4E80-90D6-B406D30EAA05}" type="slidenum">
              <a:rPr lang="en-US" smtClean="0"/>
              <a:t>‹#›</a:t>
            </a:fld>
            <a:endParaRPr lang="en-US"/>
          </a:p>
        </p:txBody>
      </p:sp>
    </p:spTree>
    <p:extLst>
      <p:ext uri="{BB962C8B-B14F-4D97-AF65-F5344CB8AC3E}">
        <p14:creationId xmlns:p14="http://schemas.microsoft.com/office/powerpoint/2010/main" val="130102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B407B9-75BE-41E7-AF8B-94A3BD8C5386}"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E8F5A-37D0-4E80-90D6-B406D30EAA05}" type="slidenum">
              <a:rPr lang="en-US" smtClean="0"/>
              <a:t>‹#›</a:t>
            </a:fld>
            <a:endParaRPr lang="en-US"/>
          </a:p>
        </p:txBody>
      </p:sp>
    </p:spTree>
    <p:extLst>
      <p:ext uri="{BB962C8B-B14F-4D97-AF65-F5344CB8AC3E}">
        <p14:creationId xmlns:p14="http://schemas.microsoft.com/office/powerpoint/2010/main" val="191039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407B9-75BE-41E7-AF8B-94A3BD8C5386}"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E8F5A-37D0-4E80-90D6-B406D30EAA05}" type="slidenum">
              <a:rPr lang="en-US" smtClean="0"/>
              <a:t>‹#›</a:t>
            </a:fld>
            <a:endParaRPr lang="en-US"/>
          </a:p>
        </p:txBody>
      </p:sp>
    </p:spTree>
    <p:extLst>
      <p:ext uri="{BB962C8B-B14F-4D97-AF65-F5344CB8AC3E}">
        <p14:creationId xmlns:p14="http://schemas.microsoft.com/office/powerpoint/2010/main" val="153030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2B407B9-75BE-41E7-AF8B-94A3BD8C5386}"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E8F5A-37D0-4E80-90D6-B406D30EAA05}" type="slidenum">
              <a:rPr lang="en-US" smtClean="0"/>
              <a:t>‹#›</a:t>
            </a:fld>
            <a:endParaRPr lang="en-US"/>
          </a:p>
        </p:txBody>
      </p:sp>
    </p:spTree>
    <p:extLst>
      <p:ext uri="{BB962C8B-B14F-4D97-AF65-F5344CB8AC3E}">
        <p14:creationId xmlns:p14="http://schemas.microsoft.com/office/powerpoint/2010/main" val="404071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B407B9-75BE-41E7-AF8B-94A3BD8C5386}"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E8F5A-37D0-4E80-90D6-B406D30EAA05}" type="slidenum">
              <a:rPr lang="en-US" smtClean="0"/>
              <a:t>‹#›</a:t>
            </a:fld>
            <a:endParaRPr lang="en-US"/>
          </a:p>
        </p:txBody>
      </p:sp>
    </p:spTree>
    <p:extLst>
      <p:ext uri="{BB962C8B-B14F-4D97-AF65-F5344CB8AC3E}">
        <p14:creationId xmlns:p14="http://schemas.microsoft.com/office/powerpoint/2010/main" val="116512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B407B9-75BE-41E7-AF8B-94A3BD8C5386}" type="datetimeFigureOut">
              <a:rPr lang="en-US" smtClean="0"/>
              <a:t>6/18/2024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E8F5A-37D0-4E80-90D6-B406D30EAA05}" type="slidenum">
              <a:rPr lang="en-US" smtClean="0"/>
              <a:t>‹#›</a:t>
            </a:fld>
            <a:endParaRPr lang="en-US"/>
          </a:p>
        </p:txBody>
      </p:sp>
    </p:spTree>
    <p:extLst>
      <p:ext uri="{BB962C8B-B14F-4D97-AF65-F5344CB8AC3E}">
        <p14:creationId xmlns:p14="http://schemas.microsoft.com/office/powerpoint/2010/main" val="292661591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01D4F2-46E2-44BB-B7BE-08DD37476C1D}" type="slidenum">
              <a:rPr lang="fa-IR" smtClean="0"/>
              <a:pPr/>
              <a:t>1</a:t>
            </a:fld>
            <a:endParaRPr lang="fa-IR"/>
          </a:p>
        </p:txBody>
      </p:sp>
      <p:sp>
        <p:nvSpPr>
          <p:cNvPr id="5" name="Rectangle 4"/>
          <p:cNvSpPr/>
          <p:nvPr/>
        </p:nvSpPr>
        <p:spPr>
          <a:xfrm>
            <a:off x="1475656" y="256497"/>
            <a:ext cx="5168969" cy="1200329"/>
          </a:xfrm>
          <a:prstGeom prst="rect">
            <a:avLst/>
          </a:prstGeom>
        </p:spPr>
        <p:txBody>
          <a:bodyPr wrap="square">
            <a:spAutoFit/>
          </a:bodyPr>
          <a:lstStyle/>
          <a:p>
            <a:pPr algn="ctr"/>
            <a:r>
              <a:rPr lang="fa-IR" sz="2400" dirty="0">
                <a:cs typeface="B Titr" pitchFamily="2" charset="-78"/>
              </a:rPr>
              <a:t>غربالگری کم کاری مادرزادی تیروئید نوزادان</a:t>
            </a:r>
          </a:p>
          <a:p>
            <a:pPr algn="ctr"/>
            <a:r>
              <a:rPr lang="fa-IR" sz="2400" dirty="0">
                <a:solidFill>
                  <a:srgbClr val="00B050"/>
                </a:solidFill>
                <a:cs typeface="B Titr" pitchFamily="2" charset="-78"/>
              </a:rPr>
              <a:t>مرکز بهداشت شهرستان رشت</a:t>
            </a:r>
          </a:p>
          <a:p>
            <a:pPr algn="ctr"/>
            <a:r>
              <a:rPr lang="fa-IR" sz="2400" dirty="0">
                <a:solidFill>
                  <a:srgbClr val="FF0000"/>
                </a:solidFill>
                <a:cs typeface="B Titr" pitchFamily="2" charset="-78"/>
              </a:rPr>
              <a:t>بهار 1403</a:t>
            </a:r>
            <a:r>
              <a:rPr lang="fa-IR" sz="2400" dirty="0">
                <a:cs typeface="B Titr" pitchFamily="2" charset="-78"/>
              </a:rPr>
              <a:t> </a:t>
            </a:r>
            <a:endParaRPr lang="fa-IR"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864" y="2086982"/>
            <a:ext cx="5886450" cy="3324225"/>
          </a:xfrm>
          <a:prstGeom prst="rect">
            <a:avLst/>
          </a:prstGeom>
        </p:spPr>
      </p:pic>
    </p:spTree>
    <p:extLst>
      <p:ext uri="{BB962C8B-B14F-4D97-AF65-F5344CB8AC3E}">
        <p14:creationId xmlns:p14="http://schemas.microsoft.com/office/powerpoint/2010/main" val="299451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598" y="116633"/>
            <a:ext cx="5762601" cy="504055"/>
          </a:xfrm>
        </p:spPr>
        <p:txBody>
          <a:bodyPr>
            <a:normAutofit/>
          </a:bodyPr>
          <a:lstStyle/>
          <a:p>
            <a:pPr algn="ctr" rtl="1"/>
            <a:r>
              <a:rPr lang="fa-IR" sz="2400" dirty="0">
                <a:solidFill>
                  <a:srgbClr val="FF0000"/>
                </a:solidFill>
                <a:cs typeface="B Titr" panose="00000700000000000000" pitchFamily="2" charset="-78"/>
              </a:rPr>
              <a:t>موارد غربالگری مجدد از پاشنه پا در نوزادان</a:t>
            </a:r>
            <a:endParaRPr lang="en-US" sz="2400" dirty="0">
              <a:solidFill>
                <a:srgbClr val="FF0000"/>
              </a:solidFill>
              <a:cs typeface="B Titr" panose="00000700000000000000" pitchFamily="2" charset="-78"/>
            </a:endParaRPr>
          </a:p>
        </p:txBody>
      </p:sp>
      <p:pic>
        <p:nvPicPr>
          <p:cNvPr id="6" name="Picture 5"/>
          <p:cNvPicPr>
            <a:picLocks noChangeAspect="1"/>
          </p:cNvPicPr>
          <p:nvPr/>
        </p:nvPicPr>
        <p:blipFill>
          <a:blip r:embed="rId2"/>
          <a:stretch>
            <a:fillRect/>
          </a:stretch>
        </p:blipFill>
        <p:spPr>
          <a:xfrm>
            <a:off x="15300" y="1340768"/>
            <a:ext cx="7684529" cy="5517232"/>
          </a:xfrm>
          <a:prstGeom prst="rect">
            <a:avLst/>
          </a:prstGeom>
        </p:spPr>
      </p:pic>
    </p:spTree>
    <p:extLst>
      <p:ext uri="{BB962C8B-B14F-4D97-AF65-F5344CB8AC3E}">
        <p14:creationId xmlns:p14="http://schemas.microsoft.com/office/powerpoint/2010/main" val="2083096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0" y="1"/>
            <a:ext cx="7740352" cy="6894140"/>
          </a:xfrm>
          <a:prstGeom prst="rect">
            <a:avLst/>
          </a:prstGeom>
        </p:spPr>
      </p:pic>
    </p:spTree>
    <p:extLst>
      <p:ext uri="{BB962C8B-B14F-4D97-AF65-F5344CB8AC3E}">
        <p14:creationId xmlns:p14="http://schemas.microsoft.com/office/powerpoint/2010/main" val="385376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9" y="1628800"/>
            <a:ext cx="6912768" cy="4484570"/>
          </a:xfrm>
        </p:spPr>
        <p:txBody>
          <a:bodyPr>
            <a:normAutofit lnSpcReduction="10000"/>
          </a:bodyPr>
          <a:lstStyle/>
          <a:p>
            <a:pPr marL="0" indent="0" algn="r" rtl="1">
              <a:buNone/>
            </a:pPr>
            <a:r>
              <a:rPr lang="fa-IR" sz="2000" dirty="0">
                <a:solidFill>
                  <a:srgbClr val="FF0000"/>
                </a:solidFill>
                <a:cs typeface="B Titr" panose="00000700000000000000" pitchFamily="2" charset="-78"/>
              </a:rPr>
              <a:t>علل عمده کم کاری تیروئید گذرا</a:t>
            </a:r>
          </a:p>
          <a:p>
            <a:pPr algn="r" rtl="1"/>
            <a:r>
              <a:rPr lang="fa-IR" dirty="0">
                <a:cs typeface="B Titr" panose="00000700000000000000" pitchFamily="2" charset="-78"/>
              </a:rPr>
              <a:t>کمبود ید</a:t>
            </a:r>
          </a:p>
          <a:p>
            <a:pPr algn="r" rtl="1"/>
            <a:r>
              <a:rPr lang="fa-IR" dirty="0">
                <a:cs typeface="B Titr" panose="00000700000000000000" pitchFamily="2" charset="-78"/>
              </a:rPr>
              <a:t>وجود آنتی بادی های بلوک کننده گیرنده تیروتروپین مادری</a:t>
            </a:r>
          </a:p>
          <a:p>
            <a:pPr algn="r" rtl="1"/>
            <a:r>
              <a:rPr lang="fa-IR" dirty="0">
                <a:cs typeface="B Titr" panose="00000700000000000000" pitchFamily="2" charset="-78"/>
              </a:rPr>
              <a:t>مصرف داروهای ضد تیروئید توسط مادر در دوران بارداری</a:t>
            </a:r>
          </a:p>
          <a:p>
            <a:pPr algn="r" rtl="1"/>
            <a:r>
              <a:rPr lang="fa-IR" dirty="0">
                <a:cs typeface="B Titr" panose="00000700000000000000" pitchFamily="2" charset="-78"/>
              </a:rPr>
              <a:t>در معرض مقدار بالای ید قرار گرفتن</a:t>
            </a:r>
          </a:p>
          <a:p>
            <a:pPr algn="r" rtl="1"/>
            <a:endParaRPr lang="fa-IR" dirty="0">
              <a:cs typeface="B Titr" panose="00000700000000000000" pitchFamily="2" charset="-78"/>
            </a:endParaRPr>
          </a:p>
          <a:p>
            <a:pPr marL="0" indent="0" algn="justLow" rtl="1">
              <a:buNone/>
            </a:pPr>
            <a:r>
              <a:rPr lang="fa-IR" sz="2800" dirty="0">
                <a:cs typeface="B Zar" panose="00000400000000000000" pitchFamily="2" charset="-78"/>
              </a:rPr>
              <a:t>تشخیص گذرا یا دائمی بودن کم کاری تیروئید و در واقع تشخیص نهایی در هر نوزاد، نیاز به پیگیری جدی و مستمر  دارد و در بدو تشخیص، حتی در بهترین مراکز پزشکی دنیا ، امکان پی بردن به دائمی و یا گذرا بودن بیماری وجود ندارد. شیوع جغرافیایی آن با میزان ید دریافتی روزانه ارتباط  دارد.</a:t>
            </a:r>
            <a:endParaRPr lang="en-US" sz="2800" dirty="0">
              <a:cs typeface="B Zar" panose="00000400000000000000" pitchFamily="2" charset="-78"/>
            </a:endParaRPr>
          </a:p>
        </p:txBody>
      </p:sp>
      <p:sp>
        <p:nvSpPr>
          <p:cNvPr id="4" name="Text Placeholder 3"/>
          <p:cNvSpPr>
            <a:spLocks noGrp="1"/>
          </p:cNvSpPr>
          <p:nvPr>
            <p:ph type="body" sz="half" idx="2"/>
          </p:nvPr>
        </p:nvSpPr>
        <p:spPr>
          <a:xfrm>
            <a:off x="2483768" y="188640"/>
            <a:ext cx="3620902" cy="576064"/>
          </a:xfrm>
        </p:spPr>
        <p:txBody>
          <a:bodyPr>
            <a:normAutofit/>
          </a:bodyPr>
          <a:lstStyle/>
          <a:p>
            <a:pPr algn="ctr" rtl="1"/>
            <a:r>
              <a:rPr lang="fa-IR" sz="2800" dirty="0">
                <a:cs typeface="B Titr" panose="00000700000000000000" pitchFamily="2" charset="-78"/>
              </a:rPr>
              <a:t>کم کاری تیروئید گذرا</a:t>
            </a:r>
            <a:endParaRPr lang="en-US" sz="2800" dirty="0">
              <a:cs typeface="B Titr" panose="00000700000000000000" pitchFamily="2" charset="-78"/>
            </a:endParaRPr>
          </a:p>
        </p:txBody>
      </p:sp>
    </p:spTree>
    <p:extLst>
      <p:ext uri="{BB962C8B-B14F-4D97-AF65-F5344CB8AC3E}">
        <p14:creationId xmlns:p14="http://schemas.microsoft.com/office/powerpoint/2010/main" val="3231286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556792"/>
            <a:ext cx="7128791" cy="5040560"/>
          </a:xfrm>
        </p:spPr>
        <p:txBody>
          <a:bodyPr>
            <a:normAutofit/>
          </a:bodyPr>
          <a:lstStyle/>
          <a:p>
            <a:pPr algn="justLow" rtl="1"/>
            <a:r>
              <a:rPr lang="fa-IR" sz="2000" b="1" dirty="0">
                <a:cs typeface="B Zar" panose="00000400000000000000" pitchFamily="2" charset="-78"/>
              </a:rPr>
              <a:t>در مواردی که مادر باردار مبتلا به بیماری های خودایمنی تیروئید است و یا به علت کم کاری تیروئید تحت درمان است تیتر آنتی بادی ضد تیروئید در نوزاد بالا بوده و اسکن نیز بافت تیروئید را نشان نمی دهد.( مثل موارد آزنزی تیروئید)</a:t>
            </a:r>
          </a:p>
          <a:p>
            <a:pPr algn="justLow" rtl="1"/>
            <a:r>
              <a:rPr lang="fa-IR" sz="2000" b="1" dirty="0">
                <a:cs typeface="B Zar" panose="00000400000000000000" pitchFamily="2" charset="-78"/>
              </a:rPr>
              <a:t>پس از اینکه آنتی بادی ها از بدن نوزاد دفع شدند و تیروئید فعالیت طبیعی خود را بازیافت اسکن بافت طبیعی تیروئید را نشان می دهد.</a:t>
            </a:r>
          </a:p>
          <a:p>
            <a:pPr algn="justLow" rtl="1"/>
            <a:r>
              <a:rPr lang="fa-IR" sz="2000" b="1" dirty="0">
                <a:cs typeface="B Zar" panose="00000400000000000000" pitchFamily="2" charset="-78"/>
              </a:rPr>
              <a:t>کم کاری تیروئید ناشی از عبور آنتی بادی های مادری از جفت به بدن شیرخوار می تواند حدود 3 تا 6 ماه به طول انجامد. این علت مسئول 1 تا 2% موارد بیماری کم کاری تیروئید نوزادان است.</a:t>
            </a:r>
          </a:p>
          <a:p>
            <a:pPr algn="justLow" rtl="1"/>
            <a:r>
              <a:rPr lang="fa-IR" sz="2000" b="1" dirty="0">
                <a:cs typeface="B Zar" panose="00000400000000000000" pitchFamily="2" charset="-78"/>
              </a:rPr>
              <a:t>اثرات داروهای ضد تیروئید مصرفی توسط مادر از 2 تا 3 هفته و گاه تا 2 ماه بر سنتز هورمون تیروئید نوزاد باقی می ماند.</a:t>
            </a:r>
          </a:p>
          <a:p>
            <a:pPr algn="justLow" rtl="1"/>
            <a:r>
              <a:rPr lang="fa-IR" sz="2000" b="1" dirty="0">
                <a:cs typeface="B Zar" panose="00000400000000000000" pitchFamily="2" charset="-78"/>
              </a:rPr>
              <a:t>همانژیوم مادرزادی کبدی نیز یکی از علل کم کاری تیروئید گذرا ست که با درمان همانژیوم بهبود می یابد.</a:t>
            </a:r>
            <a:endParaRPr lang="en-US" sz="2000" b="1" dirty="0">
              <a:cs typeface="B Zar" panose="00000400000000000000" pitchFamily="2" charset="-78"/>
            </a:endParaRPr>
          </a:p>
        </p:txBody>
      </p:sp>
      <p:sp>
        <p:nvSpPr>
          <p:cNvPr id="4" name="Text Placeholder 3"/>
          <p:cNvSpPr>
            <a:spLocks noGrp="1"/>
          </p:cNvSpPr>
          <p:nvPr>
            <p:ph type="body" sz="half" idx="2"/>
          </p:nvPr>
        </p:nvSpPr>
        <p:spPr>
          <a:xfrm>
            <a:off x="1547664" y="260649"/>
            <a:ext cx="5256584" cy="792088"/>
          </a:xfrm>
        </p:spPr>
        <p:txBody>
          <a:bodyPr/>
          <a:lstStyle/>
          <a:p>
            <a:pPr algn="r" rtl="1"/>
            <a:endParaRPr lang="en-US" dirty="0"/>
          </a:p>
        </p:txBody>
      </p:sp>
    </p:spTree>
    <p:extLst>
      <p:ext uri="{BB962C8B-B14F-4D97-AF65-F5344CB8AC3E}">
        <p14:creationId xmlns:p14="http://schemas.microsoft.com/office/powerpoint/2010/main" val="1130006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1412776"/>
            <a:ext cx="7668344" cy="5559476"/>
          </a:xfrm>
          <a:prstGeom prst="rect">
            <a:avLst/>
          </a:prstGeom>
        </p:spPr>
      </p:pic>
      <p:sp>
        <p:nvSpPr>
          <p:cNvPr id="4" name="Text Placeholder 3"/>
          <p:cNvSpPr>
            <a:spLocks noGrp="1"/>
          </p:cNvSpPr>
          <p:nvPr>
            <p:ph type="body" sz="half" idx="2"/>
          </p:nvPr>
        </p:nvSpPr>
        <p:spPr>
          <a:xfrm>
            <a:off x="609598" y="44625"/>
            <a:ext cx="6194649" cy="576063"/>
          </a:xfrm>
        </p:spPr>
        <p:txBody>
          <a:bodyPr>
            <a:normAutofit/>
          </a:bodyPr>
          <a:lstStyle/>
          <a:p>
            <a:pPr algn="ctr" rtl="1"/>
            <a:r>
              <a:rPr lang="fa-IR" sz="2400" dirty="0">
                <a:solidFill>
                  <a:srgbClr val="FF0000"/>
                </a:solidFill>
                <a:cs typeface="B Titr" panose="00000700000000000000" pitchFamily="2" charset="-78"/>
              </a:rPr>
              <a:t>اتیولوژی های بروز کم کاری تیروئید اولیه گذرا</a:t>
            </a:r>
            <a:endParaRPr lang="en-US" sz="2400" dirty="0">
              <a:solidFill>
                <a:srgbClr val="FF0000"/>
              </a:solidFill>
              <a:cs typeface="B Titr" panose="00000700000000000000" pitchFamily="2" charset="-78"/>
            </a:endParaRPr>
          </a:p>
        </p:txBody>
      </p:sp>
    </p:spTree>
    <p:extLst>
      <p:ext uri="{BB962C8B-B14F-4D97-AF65-F5344CB8AC3E}">
        <p14:creationId xmlns:p14="http://schemas.microsoft.com/office/powerpoint/2010/main" val="3594427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07504" y="1484785"/>
            <a:ext cx="7704856" cy="5293618"/>
          </a:xfrm>
          <a:prstGeom prst="rect">
            <a:avLst/>
          </a:prstGeom>
        </p:spPr>
      </p:pic>
      <p:sp>
        <p:nvSpPr>
          <p:cNvPr id="4" name="Text Placeholder 3"/>
          <p:cNvSpPr>
            <a:spLocks noGrp="1"/>
          </p:cNvSpPr>
          <p:nvPr>
            <p:ph type="body" sz="half" idx="2"/>
          </p:nvPr>
        </p:nvSpPr>
        <p:spPr>
          <a:xfrm>
            <a:off x="609598" y="476673"/>
            <a:ext cx="6410673" cy="936103"/>
          </a:xfrm>
        </p:spPr>
        <p:txBody>
          <a:bodyPr>
            <a:normAutofit/>
          </a:bodyPr>
          <a:lstStyle/>
          <a:p>
            <a:pPr algn="ctr" rtl="1"/>
            <a:r>
              <a:rPr lang="fa-IR" sz="2800" dirty="0">
                <a:solidFill>
                  <a:srgbClr val="FF0000"/>
                </a:solidFill>
                <a:cs typeface="B Titr" panose="00000700000000000000" pitchFamily="2" charset="-78"/>
              </a:rPr>
              <a:t>علائم شایع بیماری</a:t>
            </a:r>
            <a:endParaRPr lang="en-US" sz="2800" dirty="0">
              <a:solidFill>
                <a:srgbClr val="FF0000"/>
              </a:solidFill>
              <a:cs typeface="B Titr" panose="00000700000000000000" pitchFamily="2" charset="-78"/>
            </a:endParaRPr>
          </a:p>
        </p:txBody>
      </p:sp>
    </p:spTree>
    <p:extLst>
      <p:ext uri="{BB962C8B-B14F-4D97-AF65-F5344CB8AC3E}">
        <p14:creationId xmlns:p14="http://schemas.microsoft.com/office/powerpoint/2010/main" val="113959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9" y="260648"/>
            <a:ext cx="6633784" cy="2592288"/>
          </a:xfrm>
        </p:spPr>
        <p:txBody>
          <a:bodyPr/>
          <a:lstStyle/>
          <a:p>
            <a:pPr algn="justLow" rtl="1"/>
            <a:r>
              <a:rPr lang="fa-IR" sz="2000" b="1" dirty="0">
                <a:cs typeface="B Zar" panose="00000400000000000000" pitchFamily="2" charset="-78"/>
              </a:rPr>
              <a:t>به دلیل تغییرات فیزیولوژیک، بروز کم کاری تیروئید مرکزی، محدودیت های تکنیکال و اشتباهات انسانی، امکان نتایج منفی کاذب وجود دارد. </a:t>
            </a:r>
          </a:p>
          <a:p>
            <a:pPr algn="justLow" rtl="1"/>
            <a:r>
              <a:rPr lang="fa-IR" sz="2000" b="1" dirty="0">
                <a:cs typeface="B Zar" panose="00000400000000000000" pitchFamily="2" charset="-78"/>
              </a:rPr>
              <a:t>به همین دلیل در مواردی که نتیجه غربالگری نوزادان منفی گزارش شده، اما ارزیابی بالینی نوزاد، احتمال وجود بیماری کم کاری تیروئید را مطرح می کند، انجام آزمایش های تایید تشخیص سرمی، در اسرع وقت و رد و یا تایید وجود بیماری ضروری است.</a:t>
            </a:r>
            <a:endParaRPr lang="en-US" sz="2000" b="1" dirty="0">
              <a:cs typeface="B Zar" panose="00000400000000000000" pitchFamily="2" charset="-78"/>
            </a:endParaRPr>
          </a:p>
          <a:p>
            <a:pPr algn="justLow" rt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717032"/>
            <a:ext cx="2667000" cy="1714500"/>
          </a:xfrm>
          <a:prstGeom prst="rect">
            <a:avLst/>
          </a:prstGeom>
        </p:spPr>
      </p:pic>
    </p:spTree>
    <p:extLst>
      <p:ext uri="{BB962C8B-B14F-4D97-AF65-F5344CB8AC3E}">
        <p14:creationId xmlns:p14="http://schemas.microsoft.com/office/powerpoint/2010/main" val="1208318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1983680" y="404664"/>
            <a:ext cx="4462264" cy="642937"/>
          </a:xfrm>
        </p:spPr>
        <p:txBody>
          <a:bodyPr>
            <a:normAutofit fontScale="90000"/>
          </a:bodyPr>
          <a:lstStyle/>
          <a:p>
            <a:pPr algn="ctr" rtl="1" eaLnBrk="1" hangingPunct="1">
              <a:defRPr/>
            </a:pPr>
            <a:r>
              <a:rPr lang="fa-IR" sz="4800" b="1" dirty="0">
                <a:solidFill>
                  <a:schemeClr val="accent2">
                    <a:lumMod val="75000"/>
                  </a:schemeClr>
                </a:solidFill>
                <a:latin typeface="Franklin Gothic Book" pitchFamily="34" charset="0"/>
                <a:cs typeface="B Titr" panose="00000700000000000000" pitchFamily="2" charset="-78"/>
              </a:rPr>
              <a:t>درمان:</a:t>
            </a:r>
            <a:endParaRPr lang="en-US" sz="4800" b="1" dirty="0">
              <a:solidFill>
                <a:schemeClr val="accent2">
                  <a:lumMod val="75000"/>
                </a:schemeClr>
              </a:solidFill>
              <a:latin typeface="Franklin Gothic Book" pitchFamily="34" charset="0"/>
              <a:cs typeface="B Titr" panose="00000700000000000000" pitchFamily="2" charset="-78"/>
            </a:endParaRPr>
          </a:p>
        </p:txBody>
      </p:sp>
      <p:sp>
        <p:nvSpPr>
          <p:cNvPr id="38915" name="Rectangle 3"/>
          <p:cNvSpPr>
            <a:spLocks noGrp="1"/>
          </p:cNvSpPr>
          <p:nvPr>
            <p:ph type="body" sz="half" idx="2"/>
          </p:nvPr>
        </p:nvSpPr>
        <p:spPr>
          <a:xfrm>
            <a:off x="857250" y="1714500"/>
            <a:ext cx="6715125" cy="4305300"/>
          </a:xfrm>
        </p:spPr>
        <p:txBody>
          <a:bodyPr/>
          <a:lstStyle/>
          <a:p>
            <a:pPr algn="r" rtl="1" eaLnBrk="1" hangingPunct="1">
              <a:buFont typeface="Wingdings" pitchFamily="2" charset="2"/>
              <a:buChar char="q"/>
              <a:defRPr/>
            </a:pPr>
            <a:r>
              <a:rPr lang="fa-IR" sz="2800" b="1" dirty="0">
                <a:solidFill>
                  <a:srgbClr val="000000"/>
                </a:solidFill>
                <a:latin typeface="Perpetua" pitchFamily="18" charset="0"/>
                <a:ea typeface="Majalla UI"/>
                <a:cs typeface="B Nazanin" pitchFamily="2" charset="-78"/>
              </a:rPr>
              <a:t> شروع درمان </a:t>
            </a:r>
            <a:r>
              <a:rPr lang="fa-IR" sz="2800" b="1" dirty="0">
                <a:solidFill>
                  <a:schemeClr val="accent2"/>
                </a:solidFill>
                <a:latin typeface="Perpetua" pitchFamily="18" charset="0"/>
                <a:ea typeface="Majalla UI"/>
                <a:cs typeface="B Nazanin" pitchFamily="2" charset="-78"/>
              </a:rPr>
              <a:t>بدون فوت وقت </a:t>
            </a:r>
            <a:r>
              <a:rPr lang="fa-IR" sz="2800" b="1" dirty="0">
                <a:solidFill>
                  <a:srgbClr val="000000"/>
                </a:solidFill>
                <a:latin typeface="Perpetua" pitchFamily="18" charset="0"/>
                <a:ea typeface="Majalla UI"/>
                <a:cs typeface="B Nazanin" pitchFamily="2" charset="-78"/>
              </a:rPr>
              <a:t>توسط اولين پزشک در 	دسترس</a:t>
            </a:r>
          </a:p>
          <a:p>
            <a:pPr algn="r" rtl="1" eaLnBrk="1" hangingPunct="1">
              <a:buFont typeface="Wingdings" pitchFamily="2" charset="2"/>
              <a:buChar char="q"/>
              <a:defRPr/>
            </a:pPr>
            <a:r>
              <a:rPr lang="fa-IR" sz="2800" b="1" dirty="0">
                <a:solidFill>
                  <a:srgbClr val="000000"/>
                </a:solidFill>
                <a:latin typeface="Perpetua" pitchFamily="18" charset="0"/>
                <a:ea typeface="Majalla UI"/>
                <a:cs typeface="B Nazanin" pitchFamily="2" charset="-78"/>
              </a:rPr>
              <a:t>ارجاع به فوکال پوينت شهرستانی</a:t>
            </a:r>
          </a:p>
          <a:p>
            <a:pPr algn="r" rtl="1" eaLnBrk="1" hangingPunct="1">
              <a:buFont typeface="Wingdings" pitchFamily="2" charset="2"/>
              <a:buChar char="q"/>
              <a:defRPr/>
            </a:pPr>
            <a:r>
              <a:rPr lang="fa-IR" sz="2800" b="1" dirty="0">
                <a:latin typeface="Perpetua" pitchFamily="18" charset="0"/>
                <a:ea typeface="Majalla UI"/>
                <a:cs typeface="B Nazanin" pitchFamily="2" charset="-78"/>
              </a:rPr>
              <a:t> درمان جایگزینی مناسب</a:t>
            </a:r>
          </a:p>
          <a:p>
            <a:pPr marL="0" lvl="2" algn="r" rtl="1" eaLnBrk="1" hangingPunct="1">
              <a:buClr>
                <a:srgbClr val="1B587C"/>
              </a:buClr>
              <a:buSzPct val="95000"/>
              <a:buFont typeface="Wingdings" pitchFamily="2" charset="2"/>
              <a:buChar char="q"/>
              <a:defRPr/>
            </a:pPr>
            <a:r>
              <a:rPr lang="fa-IR" sz="2800" b="1" dirty="0">
                <a:solidFill>
                  <a:srgbClr val="000000"/>
                </a:solidFill>
                <a:latin typeface="Perpetua" pitchFamily="18" charset="0"/>
                <a:cs typeface="B Nazanin" pitchFamily="2" charset="-78"/>
              </a:rPr>
              <a:t>آموزش والدين</a:t>
            </a:r>
          </a:p>
          <a:p>
            <a:pPr algn="r" rtl="1" eaLnBrk="1" hangingPunct="1">
              <a:buFont typeface="Wingdings" pitchFamily="2" charset="2"/>
              <a:buChar char="q"/>
              <a:defRPr/>
            </a:pPr>
            <a:r>
              <a:rPr lang="fa-IR" sz="2800" b="1" dirty="0">
                <a:solidFill>
                  <a:srgbClr val="000000"/>
                </a:solidFill>
                <a:latin typeface="Perpetua" pitchFamily="18" charset="0"/>
                <a:cs typeface="B Nazanin" pitchFamily="2" charset="-78"/>
              </a:rPr>
              <a:t>بررسی برای آنومالی های مادرزادی</a:t>
            </a:r>
          </a:p>
          <a:p>
            <a:pPr lvl="2" algn="r" rtl="1" eaLnBrk="1" hangingPunct="1">
              <a:buFont typeface="Wingdings" pitchFamily="2" charset="2"/>
              <a:buChar char="q"/>
              <a:defRPr/>
            </a:pPr>
            <a:r>
              <a:rPr lang="fa-IR" sz="2800" b="1" dirty="0">
                <a:solidFill>
                  <a:srgbClr val="000000"/>
                </a:solidFill>
                <a:latin typeface="Perpetua" pitchFamily="18" charset="0"/>
                <a:cs typeface="B Nazanin" pitchFamily="2" charset="-78"/>
              </a:rPr>
              <a:t> مشکلات قلبی- عروقی </a:t>
            </a:r>
          </a:p>
          <a:p>
            <a:pPr lvl="2" algn="r" rtl="1" eaLnBrk="1" hangingPunct="1">
              <a:buFont typeface="Wingdings" pitchFamily="2" charset="2"/>
              <a:buChar char="q"/>
              <a:defRPr/>
            </a:pPr>
            <a:r>
              <a:rPr lang="fa-IR" sz="2800" b="1" dirty="0">
                <a:solidFill>
                  <a:srgbClr val="000000"/>
                </a:solidFill>
                <a:latin typeface="Perpetua" pitchFamily="18" charset="0"/>
                <a:cs typeface="B Nazanin" pitchFamily="2" charset="-78"/>
              </a:rPr>
              <a:t> مشکلات شنوائی</a:t>
            </a:r>
            <a:endParaRPr lang="en-US" sz="2800" b="1" dirty="0">
              <a:solidFill>
                <a:srgbClr val="000000"/>
              </a:solidFill>
              <a:latin typeface="Perpetua" pitchFamily="18" charset="0"/>
              <a:cs typeface="B Nazanin" pitchFamily="2" charset="-78"/>
            </a:endParaRPr>
          </a:p>
          <a:p>
            <a:pPr algn="r" rtl="1" eaLnBrk="1" hangingPunct="1">
              <a:defRPr/>
            </a:pPr>
            <a:endParaRPr lang="en-US" sz="2200" b="1" dirty="0">
              <a:latin typeface="Perpetua" pitchFamily="18" charset="0"/>
            </a:endParaRPr>
          </a:p>
        </p:txBody>
      </p:sp>
      <p:pic>
        <p:nvPicPr>
          <p:cNvPr id="2" name="Picture 1"/>
          <p:cNvPicPr>
            <a:picLocks noChangeAspect="1"/>
          </p:cNvPicPr>
          <p:nvPr/>
        </p:nvPicPr>
        <p:blipFill>
          <a:blip r:embed="rId2"/>
          <a:stretch>
            <a:fillRect/>
          </a:stretch>
        </p:blipFill>
        <p:spPr>
          <a:xfrm>
            <a:off x="0" y="2724150"/>
            <a:ext cx="2876550" cy="4133850"/>
          </a:xfrm>
          <a:prstGeom prst="rect">
            <a:avLst/>
          </a:prstGeom>
        </p:spPr>
      </p:pic>
    </p:spTree>
    <p:extLst>
      <p:ext uri="{BB962C8B-B14F-4D97-AF65-F5344CB8AC3E}">
        <p14:creationId xmlns:p14="http://schemas.microsoft.com/office/powerpoint/2010/main" val="207551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ox(in)">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box(in)">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box(in)">
                                      <p:cBhvr>
                                        <p:cTn id="17" dur="500"/>
                                        <p:tgtEl>
                                          <p:spTgt spid="38915">
                                            <p:txEl>
                                              <p:pRg st="2" end="2"/>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8915">
                                            <p:txEl>
                                              <p:pRg st="3" end="3"/>
                                            </p:txEl>
                                          </p:spTgt>
                                        </p:tgtEl>
                                        <p:attrNameLst>
                                          <p:attrName>style.visibility</p:attrName>
                                        </p:attrNameLst>
                                      </p:cBhvr>
                                      <p:to>
                                        <p:strVal val="visible"/>
                                      </p:to>
                                    </p:set>
                                    <p:animEffect transition="in" filter="box(in)">
                                      <p:cBhvr>
                                        <p:cTn id="20" dur="500"/>
                                        <p:tgtEl>
                                          <p:spTgt spid="3891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8915">
                                            <p:txEl>
                                              <p:pRg st="4" end="4"/>
                                            </p:txEl>
                                          </p:spTgt>
                                        </p:tgtEl>
                                        <p:attrNameLst>
                                          <p:attrName>style.visibility</p:attrName>
                                        </p:attrNameLst>
                                      </p:cBhvr>
                                      <p:to>
                                        <p:strVal val="visible"/>
                                      </p:to>
                                    </p:set>
                                    <p:animEffect transition="in" filter="box(in)">
                                      <p:cBhvr>
                                        <p:cTn id="25" dur="500"/>
                                        <p:tgtEl>
                                          <p:spTgt spid="3891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8915">
                                            <p:txEl>
                                              <p:pRg st="5" end="5"/>
                                            </p:txEl>
                                          </p:spTgt>
                                        </p:tgtEl>
                                        <p:attrNameLst>
                                          <p:attrName>style.visibility</p:attrName>
                                        </p:attrNameLst>
                                      </p:cBhvr>
                                      <p:to>
                                        <p:strVal val="visible"/>
                                      </p:to>
                                    </p:set>
                                    <p:animEffect transition="in" filter="box(in)">
                                      <p:cBhvr>
                                        <p:cTn id="30" dur="500"/>
                                        <p:tgtEl>
                                          <p:spTgt spid="3891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8915">
                                            <p:txEl>
                                              <p:pRg st="6" end="6"/>
                                            </p:txEl>
                                          </p:spTgt>
                                        </p:tgtEl>
                                        <p:attrNameLst>
                                          <p:attrName>style.visibility</p:attrName>
                                        </p:attrNameLst>
                                      </p:cBhvr>
                                      <p:to>
                                        <p:strVal val="visible"/>
                                      </p:to>
                                    </p:set>
                                    <p:animEffect transition="in" filter="box(in)">
                                      <p:cBhvr>
                                        <p:cTn id="35" dur="500"/>
                                        <p:tgtEl>
                                          <p:spTgt spid="389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861048"/>
            <a:ext cx="6698405" cy="2331170"/>
          </a:xfrm>
        </p:spPr>
        <p:txBody>
          <a:bodyPr>
            <a:normAutofit/>
          </a:bodyPr>
          <a:lstStyle/>
          <a:p>
            <a:pPr marL="0" indent="0" algn="justLow" rtl="1">
              <a:buNone/>
            </a:pPr>
            <a:r>
              <a:rPr lang="fa-IR" sz="2400" b="1" dirty="0">
                <a:cs typeface="B Zar" panose="00000400000000000000" pitchFamily="2" charset="-78"/>
              </a:rPr>
              <a:t>بهترین بازه زمانی برای به کنترل مطلوب رسیدن عبارتست از:</a:t>
            </a:r>
          </a:p>
          <a:p>
            <a:pPr algn="justLow" rtl="1">
              <a:buFont typeface="Wingdings" panose="05000000000000000000" pitchFamily="2" charset="2"/>
              <a:buChar char="v"/>
            </a:pPr>
            <a:r>
              <a:rPr lang="fa-IR" sz="2400" b="1" dirty="0">
                <a:cs typeface="B Zar" panose="00000400000000000000" pitchFamily="2" charset="-78"/>
              </a:rPr>
              <a:t>نرمال شدن غلظت سرمی </a:t>
            </a:r>
            <a:r>
              <a:rPr lang="en-US" sz="2400" b="1" dirty="0">
                <a:cs typeface="B Zar" panose="00000400000000000000" pitchFamily="2" charset="-78"/>
              </a:rPr>
              <a:t>T4</a:t>
            </a:r>
            <a:r>
              <a:rPr lang="fa-IR" sz="2400" b="1" dirty="0">
                <a:cs typeface="B Zar" panose="00000400000000000000" pitchFamily="2" charset="-78"/>
              </a:rPr>
              <a:t> در مدت 2 هفته</a:t>
            </a:r>
          </a:p>
          <a:p>
            <a:pPr algn="justLow" rtl="1">
              <a:buFont typeface="Wingdings" panose="05000000000000000000" pitchFamily="2" charset="2"/>
              <a:buChar char="v"/>
            </a:pPr>
            <a:r>
              <a:rPr lang="fa-IR" sz="2400" b="1" dirty="0">
                <a:cs typeface="B Zar" panose="00000400000000000000" pitchFamily="2" charset="-78"/>
              </a:rPr>
              <a:t>نرمال شدن غلظت سرمی </a:t>
            </a:r>
            <a:r>
              <a:rPr lang="en-US" sz="2400" b="1" dirty="0">
                <a:cs typeface="B Zar" panose="00000400000000000000" pitchFamily="2" charset="-78"/>
              </a:rPr>
              <a:t>TSH</a:t>
            </a:r>
            <a:r>
              <a:rPr lang="fa-IR" sz="2400" b="1" dirty="0">
                <a:cs typeface="B Zar" panose="00000400000000000000" pitchFamily="2" charset="-78"/>
              </a:rPr>
              <a:t> در مدت یک ماه</a:t>
            </a:r>
            <a:endParaRPr lang="en-US" sz="2400" b="1" dirty="0">
              <a:cs typeface="B Zar" panose="00000400000000000000" pitchFamily="2" charset="-78"/>
            </a:endParaRPr>
          </a:p>
        </p:txBody>
      </p:sp>
      <p:sp>
        <p:nvSpPr>
          <p:cNvPr id="4" name="Text Placeholder 3"/>
          <p:cNvSpPr>
            <a:spLocks noGrp="1"/>
          </p:cNvSpPr>
          <p:nvPr>
            <p:ph type="body" sz="half" idx="2"/>
          </p:nvPr>
        </p:nvSpPr>
        <p:spPr>
          <a:xfrm>
            <a:off x="395536" y="260648"/>
            <a:ext cx="6624736" cy="792088"/>
          </a:xfrm>
        </p:spPr>
        <p:txBody>
          <a:bodyPr>
            <a:noAutofit/>
          </a:bodyPr>
          <a:lstStyle/>
          <a:p>
            <a:pPr algn="r" rtl="1"/>
            <a:r>
              <a:rPr lang="fa-IR" sz="2400" b="1" dirty="0">
                <a:cs typeface="B Zar" panose="00000400000000000000" pitchFamily="2" charset="-78"/>
              </a:rPr>
              <a:t>هدف از درمان، دستیابی به کنترل متابولیک مطلوب در اسرع وقت و پیشگیری از عوارض بیماری است.</a:t>
            </a:r>
            <a:endParaRPr lang="en-US"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1143018"/>
            <a:ext cx="1889230" cy="2627747"/>
          </a:xfrm>
          <a:prstGeom prst="rect">
            <a:avLst/>
          </a:prstGeom>
        </p:spPr>
      </p:pic>
    </p:spTree>
    <p:extLst>
      <p:ext uri="{BB962C8B-B14F-4D97-AF65-F5344CB8AC3E}">
        <p14:creationId xmlns:p14="http://schemas.microsoft.com/office/powerpoint/2010/main" val="2659826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692696"/>
            <a:ext cx="6347714" cy="5348667"/>
          </a:xfrm>
        </p:spPr>
        <p:txBody>
          <a:bodyPr>
            <a:normAutofit/>
          </a:bodyPr>
          <a:lstStyle/>
          <a:p>
            <a:pPr algn="justLow" rtl="1"/>
            <a:r>
              <a:rPr lang="fa-IR" sz="2800" b="1" dirty="0">
                <a:solidFill>
                  <a:schemeClr val="tx1"/>
                </a:solidFill>
                <a:cs typeface="B Zar" panose="00000400000000000000" pitchFamily="2" charset="-78"/>
              </a:rPr>
              <a:t>بهتر است در نوزادانی که غلظت خیلی کم </a:t>
            </a:r>
            <a:r>
              <a:rPr lang="en-US" sz="2800" b="1" dirty="0">
                <a:solidFill>
                  <a:schemeClr val="tx1"/>
                </a:solidFill>
                <a:cs typeface="B Zar" panose="00000400000000000000" pitchFamily="2" charset="-78"/>
              </a:rPr>
              <a:t>T4</a:t>
            </a:r>
            <a:r>
              <a:rPr lang="fa-IR" sz="2800" b="1" dirty="0">
                <a:solidFill>
                  <a:schemeClr val="tx1"/>
                </a:solidFill>
                <a:cs typeface="B Zar" panose="00000400000000000000" pitchFamily="2" charset="-78"/>
              </a:rPr>
              <a:t> دارند ( کم تر یا مساوی </a:t>
            </a:r>
            <a:r>
              <a:rPr lang="en-US" sz="2800" b="1" dirty="0">
                <a:solidFill>
                  <a:schemeClr val="tx1"/>
                </a:solidFill>
                <a:cs typeface="B Zar" panose="00000400000000000000" pitchFamily="2" charset="-78"/>
              </a:rPr>
              <a:t>µg/dl </a:t>
            </a:r>
            <a:r>
              <a:rPr lang="fa-IR" sz="2800" b="1" dirty="0">
                <a:solidFill>
                  <a:schemeClr val="tx1"/>
                </a:solidFill>
                <a:cs typeface="B Zar" panose="00000400000000000000" pitchFamily="2" charset="-78"/>
              </a:rPr>
              <a:t> </a:t>
            </a:r>
            <a:r>
              <a:rPr lang="en-US" sz="2800" b="1" dirty="0">
                <a:solidFill>
                  <a:schemeClr val="tx1"/>
                </a:solidFill>
                <a:cs typeface="B Zar" panose="00000400000000000000" pitchFamily="2" charset="-78"/>
              </a:rPr>
              <a:t>5</a:t>
            </a:r>
            <a:r>
              <a:rPr lang="fa-IR" sz="2800" b="1" dirty="0">
                <a:solidFill>
                  <a:schemeClr val="tx1"/>
                </a:solidFill>
                <a:cs typeface="B Zar" panose="00000400000000000000" pitchFamily="2" charset="-78"/>
              </a:rPr>
              <a:t> ) با دوز </a:t>
            </a:r>
            <a:r>
              <a:rPr lang="en-US" sz="2800" b="1" dirty="0">
                <a:solidFill>
                  <a:schemeClr val="tx1"/>
                </a:solidFill>
                <a:cs typeface="B Zar" panose="00000400000000000000" pitchFamily="2" charset="-78"/>
              </a:rPr>
              <a:t>µg/kg</a:t>
            </a:r>
            <a:r>
              <a:rPr lang="fa-IR" sz="2800" b="1" dirty="0">
                <a:solidFill>
                  <a:schemeClr val="tx1"/>
                </a:solidFill>
                <a:cs typeface="B Zar" panose="00000400000000000000" pitchFamily="2" charset="-78"/>
              </a:rPr>
              <a:t> 50</a:t>
            </a:r>
            <a:r>
              <a:rPr lang="en-US" sz="2800" b="1" dirty="0">
                <a:solidFill>
                  <a:schemeClr val="tx1"/>
                </a:solidFill>
                <a:cs typeface="B Zar" panose="00000400000000000000" pitchFamily="2" charset="-78"/>
              </a:rPr>
              <a:t> </a:t>
            </a:r>
            <a:r>
              <a:rPr lang="fa-IR" sz="2800" b="1" dirty="0">
                <a:solidFill>
                  <a:schemeClr val="tx1"/>
                </a:solidFill>
                <a:cs typeface="B Zar" panose="00000400000000000000" pitchFamily="2" charset="-78"/>
              </a:rPr>
              <a:t> شروع کرد.</a:t>
            </a:r>
            <a:endParaRPr lang="en-US" sz="2800" b="1" dirty="0">
              <a:solidFill>
                <a:schemeClr val="tx1"/>
              </a:solidFill>
              <a:cs typeface="B Zar"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140968"/>
            <a:ext cx="2914778" cy="2333009"/>
          </a:xfrm>
          <a:prstGeom prst="rect">
            <a:avLst/>
          </a:prstGeom>
        </p:spPr>
      </p:pic>
    </p:spTree>
    <p:extLst>
      <p:ext uri="{BB962C8B-B14F-4D97-AF65-F5344CB8AC3E}">
        <p14:creationId xmlns:p14="http://schemas.microsoft.com/office/powerpoint/2010/main" val="107642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dirty="0">
                <a:solidFill>
                  <a:schemeClr val="accent3">
                    <a:lumMod val="75000"/>
                  </a:schemeClr>
                </a:solidFill>
                <a:cs typeface="B Titr" pitchFamily="2" charset="-78"/>
              </a:rPr>
              <a:t>مقدمه</a:t>
            </a:r>
          </a:p>
        </p:txBody>
      </p:sp>
      <p:sp>
        <p:nvSpPr>
          <p:cNvPr id="3" name="Content Placeholder 2"/>
          <p:cNvSpPr>
            <a:spLocks noGrp="1"/>
          </p:cNvSpPr>
          <p:nvPr>
            <p:ph idx="1"/>
          </p:nvPr>
        </p:nvSpPr>
        <p:spPr>
          <a:xfrm>
            <a:off x="179512" y="1772816"/>
            <a:ext cx="7344816" cy="3912548"/>
          </a:xfrm>
        </p:spPr>
        <p:txBody>
          <a:bodyPr>
            <a:noAutofit/>
          </a:bodyPr>
          <a:lstStyle/>
          <a:p>
            <a:pPr algn="r" rtl="1">
              <a:buBlip>
                <a:blip r:embed="rId2"/>
              </a:buBlip>
            </a:pPr>
            <a:r>
              <a:rPr lang="fa-IR" sz="2400" dirty="0">
                <a:cs typeface="B Nazanin" pitchFamily="2" charset="-78"/>
              </a:rPr>
              <a:t>ادغام برنامه در مرداد ماه سال1385، </a:t>
            </a:r>
          </a:p>
          <a:p>
            <a:pPr algn="r" rtl="1">
              <a:buBlip>
                <a:blip r:embed="rId2"/>
              </a:buBlip>
            </a:pPr>
            <a:r>
              <a:rPr lang="fa-IR" sz="2400" dirty="0">
                <a:cs typeface="B Nazanin" pitchFamily="2" charset="-78"/>
              </a:rPr>
              <a:t>اجرای هم زمان آن در روستاها و شهرها، </a:t>
            </a:r>
          </a:p>
          <a:p>
            <a:pPr algn="r" rtl="1">
              <a:buBlip>
                <a:blip r:embed="rId2"/>
              </a:buBlip>
            </a:pPr>
            <a:r>
              <a:rPr lang="fa-IR" sz="2400" dirty="0">
                <a:cs typeface="B Nazanin" pitchFamily="2" charset="-78"/>
              </a:rPr>
              <a:t>دستیابی به پوشش بیش از 90% در کمترین زمان ممکن، </a:t>
            </a:r>
          </a:p>
          <a:p>
            <a:pPr algn="r" rtl="1">
              <a:buBlip>
                <a:blip r:embed="rId2"/>
              </a:buBlip>
            </a:pPr>
            <a:r>
              <a:rPr lang="fa-IR" sz="2400" dirty="0">
                <a:cs typeface="B Nazanin" pitchFamily="2" charset="-78"/>
              </a:rPr>
              <a:t>شروع درمان در کلیه بیماران شناسایی شده، </a:t>
            </a:r>
          </a:p>
          <a:p>
            <a:pPr algn="r" rtl="1">
              <a:buBlip>
                <a:blip r:embed="rId2"/>
              </a:buBlip>
            </a:pPr>
            <a:r>
              <a:rPr lang="fa-IR" sz="2400" dirty="0">
                <a:cs typeface="B Nazanin" pitchFamily="2" charset="-78"/>
              </a:rPr>
              <a:t>حفظ ضریب هوشی نرمال در همه بیماران تحت درمان، </a:t>
            </a:r>
          </a:p>
          <a:p>
            <a:pPr algn="r" rtl="1">
              <a:buBlip>
                <a:blip r:embed="rId2"/>
              </a:buBlip>
            </a:pPr>
            <a:r>
              <a:rPr lang="fa-IR" sz="2400" dirty="0">
                <a:cs typeface="B Nazanin" pitchFamily="2" charset="-78"/>
              </a:rPr>
              <a:t>بستر‌سازی مناسب برای غربالگری دیگر بیماری های مهم و قابل غربالگری </a:t>
            </a:r>
          </a:p>
        </p:txBody>
      </p:sp>
    </p:spTree>
    <p:extLst>
      <p:ext uri="{BB962C8B-B14F-4D97-AF65-F5344CB8AC3E}">
        <p14:creationId xmlns:p14="http://schemas.microsoft.com/office/powerpoint/2010/main" val="272751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Low" rtl="1"/>
            <a:r>
              <a:rPr lang="fa-IR" dirty="0">
                <a:cs typeface="B Titr" panose="00000700000000000000" pitchFamily="2" charset="-78"/>
              </a:rPr>
              <a:t>دوز قرص لووتیروکسین باید با توجه به غلظت </a:t>
            </a:r>
            <a:r>
              <a:rPr lang="en-US" dirty="0">
                <a:cs typeface="B Titr" panose="00000700000000000000" pitchFamily="2" charset="-78"/>
              </a:rPr>
              <a:t>T4</a:t>
            </a:r>
            <a:r>
              <a:rPr lang="fa-IR" dirty="0">
                <a:cs typeface="B Titr" panose="00000700000000000000" pitchFamily="2" charset="-78"/>
              </a:rPr>
              <a:t> و یا </a:t>
            </a:r>
            <a:r>
              <a:rPr lang="en-US" dirty="0">
                <a:cs typeface="B Titr" panose="00000700000000000000" pitchFamily="2" charset="-78"/>
              </a:rPr>
              <a:t>free T4</a:t>
            </a:r>
            <a:r>
              <a:rPr lang="fa-IR" dirty="0">
                <a:cs typeface="B Titr" panose="00000700000000000000" pitchFamily="2" charset="-78"/>
              </a:rPr>
              <a:t> ، علائم بالینی و غلظت </a:t>
            </a:r>
            <a:r>
              <a:rPr lang="en-US" dirty="0">
                <a:cs typeface="B Titr" panose="00000700000000000000" pitchFamily="2" charset="-78"/>
              </a:rPr>
              <a:t>TSH</a:t>
            </a:r>
            <a:r>
              <a:rPr lang="fa-IR" dirty="0">
                <a:cs typeface="B Titr" panose="00000700000000000000" pitchFamily="2" charset="-78"/>
              </a:rPr>
              <a:t> تعدیل گردد. اما مهمترین فاکتور تعدیل دوز قرص، غلظت </a:t>
            </a:r>
            <a:r>
              <a:rPr lang="en-US" dirty="0">
                <a:cs typeface="B Titr" panose="00000700000000000000" pitchFamily="2" charset="-78"/>
              </a:rPr>
              <a:t>T4</a:t>
            </a:r>
            <a:r>
              <a:rPr lang="fa-IR" dirty="0">
                <a:cs typeface="B Titr" panose="00000700000000000000" pitchFamily="2" charset="-78"/>
              </a:rPr>
              <a:t> است.</a:t>
            </a:r>
          </a:p>
          <a:p>
            <a:pPr algn="justLow" rtl="1"/>
            <a:r>
              <a:rPr lang="fa-IR" dirty="0">
                <a:cs typeface="B Titr" panose="00000700000000000000" pitchFamily="2" charset="-78"/>
              </a:rPr>
              <a:t>تذکر مهم : در بعضی بیماران که دارو را به درستی مصرف نمی کنند ممکن است 2 تا 3 روز قبل از آزمایش قرص لووتیروکسین به مقدار زیاد مصرف گردد که این امر منجر به غلظت سرمی بالای </a:t>
            </a:r>
            <a:r>
              <a:rPr lang="en-US" dirty="0">
                <a:cs typeface="B Titr" panose="00000700000000000000" pitchFamily="2" charset="-78"/>
              </a:rPr>
              <a:t>T4</a:t>
            </a:r>
            <a:r>
              <a:rPr lang="fa-IR" dirty="0">
                <a:cs typeface="B Titr" panose="00000700000000000000" pitchFamily="2" charset="-78"/>
              </a:rPr>
              <a:t> و </a:t>
            </a:r>
            <a:r>
              <a:rPr lang="en-US" dirty="0">
                <a:cs typeface="B Titr" panose="00000700000000000000" pitchFamily="2" charset="-78"/>
              </a:rPr>
              <a:t>TSH</a:t>
            </a:r>
            <a:r>
              <a:rPr lang="fa-IR" dirty="0">
                <a:cs typeface="B Titr" panose="00000700000000000000" pitchFamily="2" charset="-78"/>
              </a:rPr>
              <a:t> ( هردو) خواهد شد.</a:t>
            </a:r>
          </a:p>
          <a:p>
            <a:pPr algn="justLow" rtl="1"/>
            <a:r>
              <a:rPr lang="fa-IR" dirty="0">
                <a:cs typeface="B Titr" panose="00000700000000000000" pitchFamily="2" charset="-78"/>
              </a:rPr>
              <a:t>مطالعات نشان داده که بیمارانی ( با سن بیش از 6 ماه) که در مدت درمان با لووتیروکسین، 4 بار و یا بیش تر آزمایش </a:t>
            </a:r>
            <a:r>
              <a:rPr lang="en-US" dirty="0">
                <a:cs typeface="B Titr" panose="00000700000000000000" pitchFamily="2" charset="-78"/>
              </a:rPr>
              <a:t>TSH</a:t>
            </a:r>
            <a:r>
              <a:rPr lang="fa-IR" dirty="0">
                <a:cs typeface="B Titr" panose="00000700000000000000" pitchFamily="2" charset="-78"/>
              </a:rPr>
              <a:t> بیش از</a:t>
            </a:r>
            <a:r>
              <a:rPr lang="en-US" dirty="0" err="1">
                <a:cs typeface="B Titr" panose="00000700000000000000" pitchFamily="2" charset="-78"/>
              </a:rPr>
              <a:t>mU</a:t>
            </a:r>
            <a:r>
              <a:rPr lang="en-US" dirty="0">
                <a:cs typeface="B Titr" panose="00000700000000000000" pitchFamily="2" charset="-78"/>
              </a:rPr>
              <a:t>/L</a:t>
            </a:r>
            <a:r>
              <a:rPr lang="fa-IR" dirty="0">
                <a:cs typeface="B Titr" panose="00000700000000000000" pitchFamily="2" charset="-78"/>
              </a:rPr>
              <a:t> 5 داشته اند، در مدرسه با افت تحصیلی مواجه بوده اند.</a:t>
            </a:r>
            <a:endParaRPr lang="en-US" dirty="0">
              <a:cs typeface="B Titr" panose="00000700000000000000" pitchFamily="2" charset="-78"/>
            </a:endParaRPr>
          </a:p>
        </p:txBody>
      </p:sp>
    </p:spTree>
    <p:extLst>
      <p:ext uri="{BB962C8B-B14F-4D97-AF65-F5344CB8AC3E}">
        <p14:creationId xmlns:p14="http://schemas.microsoft.com/office/powerpoint/2010/main" val="3498179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778268"/>
          </a:xfrm>
        </p:spPr>
        <p:txBody>
          <a:bodyPr>
            <a:normAutofit/>
          </a:bodyPr>
          <a:lstStyle/>
          <a:p>
            <a:pPr algn="ctr" rtl="1"/>
            <a:r>
              <a:rPr lang="fa-IR" sz="3600" dirty="0">
                <a:solidFill>
                  <a:srgbClr val="FF0000"/>
                </a:solidFill>
                <a:cs typeface="B Titr" pitchFamily="2" charset="-78"/>
              </a:rPr>
              <a:t>لووتیروکسین</a:t>
            </a:r>
            <a:endParaRPr lang="en-US" sz="3600" dirty="0">
              <a:solidFill>
                <a:srgbClr val="FF0000"/>
              </a:solidFill>
              <a:cs typeface="B Titr" pitchFamily="2" charset="-78"/>
            </a:endParaRPr>
          </a:p>
        </p:txBody>
      </p:sp>
      <p:sp>
        <p:nvSpPr>
          <p:cNvPr id="3" name="Content Placeholder 2"/>
          <p:cNvSpPr>
            <a:spLocks noGrp="1"/>
          </p:cNvSpPr>
          <p:nvPr>
            <p:ph idx="1"/>
          </p:nvPr>
        </p:nvSpPr>
        <p:spPr/>
        <p:txBody>
          <a:bodyPr/>
          <a:lstStyle/>
          <a:p>
            <a:pPr algn="just" rtl="1"/>
            <a:r>
              <a:rPr lang="fa-IR" sz="2400" dirty="0">
                <a:cs typeface="B Titr" pitchFamily="2" charset="-78"/>
              </a:rPr>
              <a:t>مصرف قرص لووتیروکسین باید حداقل 2-1 ساعت با مصرف داروهای آهن دار فاصله داشته باشد.</a:t>
            </a:r>
          </a:p>
          <a:p>
            <a:pPr algn="just" rtl="1"/>
            <a:r>
              <a:rPr lang="fa-IR" sz="2400" dirty="0">
                <a:cs typeface="B Titr" pitchFamily="2" charset="-78"/>
              </a:rPr>
              <a:t>مصرف همزمان قرص با شیرهای دارای ترکیبات سویا (ایزومیل) جذب لووتیروکسین را مختل می کند.</a:t>
            </a:r>
          </a:p>
          <a:p>
            <a:pPr algn="just" rtl="1"/>
            <a:r>
              <a:rPr lang="fa-IR" sz="2400" dirty="0">
                <a:cs typeface="B Titr" pitchFamily="2" charset="-78"/>
              </a:rPr>
              <a:t>بهتر است یک ساعت قبل از قرص تا یکساعت بعد از قرص چیزی خورده نشود.</a:t>
            </a:r>
          </a:p>
          <a:p>
            <a:pPr algn="r" rtl="1"/>
            <a:endParaRPr lang="en-US" dirty="0"/>
          </a:p>
        </p:txBody>
      </p:sp>
      <p:pic>
        <p:nvPicPr>
          <p:cNvPr id="5" name="Picture 4"/>
          <p:cNvPicPr>
            <a:picLocks noChangeAspect="1"/>
          </p:cNvPicPr>
          <p:nvPr/>
        </p:nvPicPr>
        <p:blipFill>
          <a:blip r:embed="rId2"/>
          <a:stretch>
            <a:fillRect/>
          </a:stretch>
        </p:blipFill>
        <p:spPr>
          <a:xfrm>
            <a:off x="283836" y="2772610"/>
            <a:ext cx="3201692" cy="1908255"/>
          </a:xfrm>
          <a:prstGeom prst="rect">
            <a:avLst/>
          </a:prstGeom>
        </p:spPr>
      </p:pic>
    </p:spTree>
    <p:extLst>
      <p:ext uri="{BB962C8B-B14F-4D97-AF65-F5344CB8AC3E}">
        <p14:creationId xmlns:p14="http://schemas.microsoft.com/office/powerpoint/2010/main" val="1473701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778268"/>
          </a:xfrm>
        </p:spPr>
        <p:txBody>
          <a:bodyPr>
            <a:normAutofit/>
          </a:bodyPr>
          <a:lstStyle/>
          <a:p>
            <a:pPr algn="ctr" rtl="1"/>
            <a:r>
              <a:rPr lang="fa-IR" sz="3600" dirty="0">
                <a:solidFill>
                  <a:srgbClr val="FF0000"/>
                </a:solidFill>
                <a:cs typeface="B Titr" pitchFamily="2" charset="-78"/>
              </a:rPr>
              <a:t>لووتیروکسین</a:t>
            </a:r>
            <a:endParaRPr lang="en-US" sz="3600" dirty="0">
              <a:solidFill>
                <a:srgbClr val="FF0000"/>
              </a:solidFill>
              <a:cs typeface="B Titr" pitchFamily="2" charset="-78"/>
            </a:endParaRPr>
          </a:p>
        </p:txBody>
      </p:sp>
      <p:sp>
        <p:nvSpPr>
          <p:cNvPr id="3" name="Content Placeholder 2"/>
          <p:cNvSpPr>
            <a:spLocks noGrp="1"/>
          </p:cNvSpPr>
          <p:nvPr>
            <p:ph idx="1"/>
          </p:nvPr>
        </p:nvSpPr>
        <p:spPr>
          <a:xfrm>
            <a:off x="3563888" y="548680"/>
            <a:ext cx="3600400" cy="5526437"/>
          </a:xfrm>
        </p:spPr>
        <p:txBody>
          <a:bodyPr>
            <a:normAutofit lnSpcReduction="10000"/>
          </a:bodyPr>
          <a:lstStyle/>
          <a:p>
            <a:pPr algn="just" rtl="1"/>
            <a:r>
              <a:rPr lang="fa-IR" sz="2400" dirty="0">
                <a:cs typeface="B Titr" pitchFamily="2" charset="-78"/>
              </a:rPr>
              <a:t>مصرف قرص لووتیروکسین باید حداقل 4 ساعت با مصرف ترکیبات کلسیم دار فاصله داشته باشد.</a:t>
            </a:r>
          </a:p>
          <a:p>
            <a:pPr algn="just" rtl="1"/>
            <a:r>
              <a:rPr lang="fa-IR" sz="2400" dirty="0">
                <a:cs typeface="B Titr" pitchFamily="2" charset="-78"/>
              </a:rPr>
              <a:t>در صورت استفراغ شیرخوار ( در کم تر از نیم ساعت از مصرف دارو) می بایست مجدداً دارو به وی خورانده شود.</a:t>
            </a:r>
          </a:p>
          <a:p>
            <a:pPr algn="just" rtl="1"/>
            <a:r>
              <a:rPr lang="fa-IR" sz="2400" dirty="0">
                <a:cs typeface="B Titr" pitchFamily="2" charset="-78"/>
              </a:rPr>
              <a:t>مصرف همزمان قرص با شیر مادر بلامانع می باشد.</a:t>
            </a:r>
          </a:p>
          <a:p>
            <a:pPr algn="just" rtl="1"/>
            <a:r>
              <a:rPr lang="fa-IR" sz="2400" dirty="0">
                <a:cs typeface="B Titr" pitchFamily="2" charset="-78"/>
              </a:rPr>
              <a:t>حل کردن قرص و نگه داشتن آن برای روزهای دیگر اصلاً توصیه نمی گردد</a:t>
            </a:r>
          </a:p>
          <a:p>
            <a:pPr algn="r" rtl="1"/>
            <a:endParaRPr lang="en-US" dirty="0"/>
          </a:p>
        </p:txBody>
      </p:sp>
      <p:pic>
        <p:nvPicPr>
          <p:cNvPr id="4" name="Picture 3"/>
          <p:cNvPicPr>
            <a:picLocks noChangeAspect="1"/>
          </p:cNvPicPr>
          <p:nvPr/>
        </p:nvPicPr>
        <p:blipFill>
          <a:blip r:embed="rId2"/>
          <a:stretch>
            <a:fillRect/>
          </a:stretch>
        </p:blipFill>
        <p:spPr>
          <a:xfrm>
            <a:off x="339208" y="2360353"/>
            <a:ext cx="3224680" cy="1903090"/>
          </a:xfrm>
          <a:prstGeom prst="rect">
            <a:avLst/>
          </a:prstGeom>
        </p:spPr>
      </p:pic>
    </p:spTree>
    <p:extLst>
      <p:ext uri="{BB962C8B-B14F-4D97-AF65-F5344CB8AC3E}">
        <p14:creationId xmlns:p14="http://schemas.microsoft.com/office/powerpoint/2010/main" val="2123878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1" y="1628800"/>
            <a:ext cx="6705792" cy="1656184"/>
          </a:xfrm>
        </p:spPr>
        <p:txBody>
          <a:bodyPr>
            <a:normAutofit/>
          </a:bodyPr>
          <a:lstStyle/>
          <a:p>
            <a:pPr algn="justLow" rtl="1"/>
            <a:r>
              <a:rPr lang="fa-IR" sz="2000" b="1" dirty="0">
                <a:cs typeface="B Zar" panose="00000400000000000000" pitchFamily="2" charset="-78"/>
              </a:rPr>
              <a:t>تاکی کاردی، عصبی شدن بیش از حد، اختلال در خواب و ...</a:t>
            </a:r>
          </a:p>
          <a:p>
            <a:pPr algn="justLow" rtl="1"/>
            <a:r>
              <a:rPr lang="fa-IR" sz="2000" b="1" dirty="0">
                <a:cs typeface="B Zar" panose="00000400000000000000" pitchFamily="2" charset="-78"/>
              </a:rPr>
              <a:t>افزایش بیش از حد سن استخوانی، کرانیوسیتوزیس ( بسته شدن زودهنگام درزهای جمجمه) و بروز اختلالت خلقی-سرشتی</a:t>
            </a:r>
          </a:p>
          <a:p>
            <a:pPr algn="justLow" rtl="1"/>
            <a:r>
              <a:rPr lang="fa-IR" sz="2000" b="1" dirty="0">
                <a:cs typeface="B Zar" panose="00000400000000000000" pitchFamily="2" charset="-78"/>
              </a:rPr>
              <a:t>وزن نگرفتن </a:t>
            </a:r>
            <a:endParaRPr lang="en-US" sz="2000" b="1" dirty="0">
              <a:cs typeface="B Zar" panose="00000400000000000000" pitchFamily="2" charset="-78"/>
            </a:endParaRPr>
          </a:p>
        </p:txBody>
      </p:sp>
      <p:sp>
        <p:nvSpPr>
          <p:cNvPr id="4" name="Text Placeholder 3"/>
          <p:cNvSpPr>
            <a:spLocks noGrp="1"/>
          </p:cNvSpPr>
          <p:nvPr>
            <p:ph type="body" sz="half" idx="2"/>
          </p:nvPr>
        </p:nvSpPr>
        <p:spPr>
          <a:xfrm>
            <a:off x="1691680" y="188641"/>
            <a:ext cx="4752527" cy="576063"/>
          </a:xfrm>
        </p:spPr>
        <p:txBody>
          <a:bodyPr>
            <a:normAutofit/>
          </a:bodyPr>
          <a:lstStyle/>
          <a:p>
            <a:pPr algn="ctr" rtl="1"/>
            <a:r>
              <a:rPr lang="fa-IR" sz="2400" dirty="0">
                <a:solidFill>
                  <a:srgbClr val="FF0000"/>
                </a:solidFill>
                <a:cs typeface="B Titr" panose="00000700000000000000" pitchFamily="2" charset="-78"/>
              </a:rPr>
              <a:t>برخی علائم درمان بیش از حد</a:t>
            </a:r>
            <a:endParaRPr lang="en-US" sz="2400" dirty="0">
              <a:solidFill>
                <a:srgbClr val="FF0000"/>
              </a:solidFill>
              <a:cs typeface="B Titr" panose="00000700000000000000" pitchFamily="2" charset="-78"/>
            </a:endParaRPr>
          </a:p>
        </p:txBody>
      </p:sp>
    </p:spTree>
    <p:extLst>
      <p:ext uri="{BB962C8B-B14F-4D97-AF65-F5344CB8AC3E}">
        <p14:creationId xmlns:p14="http://schemas.microsoft.com/office/powerpoint/2010/main" val="4054470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7" y="2204864"/>
            <a:ext cx="6561776" cy="3836498"/>
          </a:xfrm>
        </p:spPr>
        <p:txBody>
          <a:bodyPr/>
          <a:lstStyle/>
          <a:p>
            <a:pPr algn="justLow" rtl="1"/>
            <a:r>
              <a:rPr lang="fa-IR" b="1" dirty="0">
                <a:cs typeface="B Zar" panose="00000400000000000000" pitchFamily="2" charset="-78"/>
              </a:rPr>
              <a:t>مشکلات قلبی-عروقی</a:t>
            </a:r>
          </a:p>
          <a:p>
            <a:pPr algn="justLow" rtl="1"/>
            <a:r>
              <a:rPr lang="fa-IR" b="1" dirty="0">
                <a:cs typeface="B Zar" panose="00000400000000000000" pitchFamily="2" charset="-78"/>
              </a:rPr>
              <a:t>شنوایی</a:t>
            </a:r>
          </a:p>
          <a:p>
            <a:pPr algn="justLow" rtl="1"/>
            <a:r>
              <a:rPr lang="fa-IR" b="1" dirty="0">
                <a:cs typeface="B Zar" panose="00000400000000000000" pitchFamily="2" charset="-78"/>
              </a:rPr>
              <a:t>دندانپزشکی (</a:t>
            </a:r>
            <a:r>
              <a:rPr lang="en-US" b="1" dirty="0">
                <a:cs typeface="B Zar" panose="00000400000000000000" pitchFamily="2" charset="-78"/>
              </a:rPr>
              <a:t> Tooth Agenesis</a:t>
            </a:r>
            <a:r>
              <a:rPr lang="fa-IR" b="1" dirty="0">
                <a:cs typeface="B Zar" panose="00000400000000000000" pitchFamily="2" charset="-78"/>
              </a:rPr>
              <a:t> )</a:t>
            </a:r>
          </a:p>
          <a:p>
            <a:pPr algn="justLow" rtl="1"/>
            <a:r>
              <a:rPr lang="fa-IR" b="1" dirty="0">
                <a:cs typeface="B Zar" panose="00000400000000000000" pitchFamily="2" charset="-78"/>
              </a:rPr>
              <a:t>گلوکوما</a:t>
            </a:r>
            <a:endParaRPr lang="en-US" b="1" dirty="0">
              <a:cs typeface="B Zar" panose="00000400000000000000" pitchFamily="2" charset="-78"/>
            </a:endParaRPr>
          </a:p>
        </p:txBody>
      </p:sp>
      <p:sp>
        <p:nvSpPr>
          <p:cNvPr id="4" name="Text Placeholder 3"/>
          <p:cNvSpPr>
            <a:spLocks noGrp="1"/>
          </p:cNvSpPr>
          <p:nvPr>
            <p:ph type="body" sz="half" idx="2"/>
          </p:nvPr>
        </p:nvSpPr>
        <p:spPr>
          <a:xfrm>
            <a:off x="609598" y="836713"/>
            <a:ext cx="6266657" cy="648071"/>
          </a:xfrm>
        </p:spPr>
        <p:txBody>
          <a:bodyPr>
            <a:normAutofit/>
          </a:bodyPr>
          <a:lstStyle/>
          <a:p>
            <a:pPr algn="ctr" rtl="1"/>
            <a:r>
              <a:rPr lang="fa-IR" sz="2000" b="1" dirty="0">
                <a:solidFill>
                  <a:srgbClr val="FF0000"/>
                </a:solidFill>
                <a:cs typeface="B Zar" panose="00000400000000000000" pitchFamily="2" charset="-78"/>
              </a:rPr>
              <a:t>شیوع ناهنجاری های مادرزادی خارج تیروئیدی</a:t>
            </a:r>
            <a:endParaRPr lang="en-US" sz="2000" b="1" dirty="0">
              <a:solidFill>
                <a:srgbClr val="FF0000"/>
              </a:solidFill>
              <a:cs typeface="B Zar" panose="00000400000000000000" pitchFamily="2" charset="-78"/>
            </a:endParaRPr>
          </a:p>
        </p:txBody>
      </p:sp>
    </p:spTree>
    <p:extLst>
      <p:ext uri="{BB962C8B-B14F-4D97-AF65-F5344CB8AC3E}">
        <p14:creationId xmlns:p14="http://schemas.microsoft.com/office/powerpoint/2010/main" val="4040356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2121" y="1988840"/>
            <a:ext cx="3681457" cy="2088232"/>
          </a:xfrm>
        </p:spPr>
        <p:txBody>
          <a:bodyPr/>
          <a:lstStyle/>
          <a:p>
            <a:pPr algn="justLow" rtl="1"/>
            <a:r>
              <a:rPr lang="fa-IR" b="1" dirty="0">
                <a:cs typeface="B Zar" panose="00000400000000000000" pitchFamily="2" charset="-78"/>
              </a:rPr>
              <a:t>2 تا 4 هفته بعد از شروع درمان</a:t>
            </a:r>
          </a:p>
          <a:p>
            <a:pPr algn="justLow" rtl="1"/>
            <a:r>
              <a:rPr lang="fa-IR" b="1" dirty="0">
                <a:cs typeface="B Zar" panose="00000400000000000000" pitchFamily="2" charset="-78"/>
              </a:rPr>
              <a:t>هر 2 ماه در طول 6 ماه اول</a:t>
            </a:r>
          </a:p>
          <a:p>
            <a:pPr algn="justLow" rtl="1"/>
            <a:r>
              <a:rPr lang="fa-IR" b="1" dirty="0">
                <a:cs typeface="B Zar" panose="00000400000000000000" pitchFamily="2" charset="-78"/>
              </a:rPr>
              <a:t>هر 3 ماه بین سنین 6 تا 36 ماهگی</a:t>
            </a:r>
          </a:p>
          <a:p>
            <a:pPr algn="justLow" rtl="1"/>
            <a:r>
              <a:rPr lang="fa-IR" b="1" dirty="0">
                <a:cs typeface="B Zar" panose="00000400000000000000" pitchFamily="2" charset="-78"/>
              </a:rPr>
              <a:t>هر 3 تا 6 ماه از 36 ماهگی به بعد ( در صورت دائمی بودن بیماری)</a:t>
            </a:r>
            <a:endParaRPr lang="en-US" b="1" dirty="0">
              <a:cs typeface="B Zar" panose="00000400000000000000" pitchFamily="2" charset="-78"/>
            </a:endParaRPr>
          </a:p>
        </p:txBody>
      </p:sp>
      <p:sp>
        <p:nvSpPr>
          <p:cNvPr id="4" name="Text Placeholder 3"/>
          <p:cNvSpPr>
            <a:spLocks noGrp="1"/>
          </p:cNvSpPr>
          <p:nvPr>
            <p:ph type="body" sz="half" idx="2"/>
          </p:nvPr>
        </p:nvSpPr>
        <p:spPr>
          <a:xfrm>
            <a:off x="609598" y="514925"/>
            <a:ext cx="5690593" cy="609819"/>
          </a:xfrm>
        </p:spPr>
        <p:txBody>
          <a:bodyPr>
            <a:normAutofit/>
          </a:bodyPr>
          <a:lstStyle/>
          <a:p>
            <a:pPr algn="ctr" rtl="1"/>
            <a:r>
              <a:rPr lang="fa-IR" sz="2800" dirty="0">
                <a:solidFill>
                  <a:srgbClr val="FF0000"/>
                </a:solidFill>
                <a:cs typeface="B Titr" panose="00000700000000000000" pitchFamily="2" charset="-78"/>
              </a:rPr>
              <a:t>ویزیت های منظم و مستمر بیمار توسط پزشک</a:t>
            </a:r>
            <a:endParaRPr lang="en-US" sz="2800" dirty="0">
              <a:solidFill>
                <a:srgbClr val="FF0000"/>
              </a:solidFill>
              <a:cs typeface="B Titr" panose="00000700000000000000" pitchFamily="2" charset="-78"/>
            </a:endParaRPr>
          </a:p>
        </p:txBody>
      </p:sp>
      <p:pic>
        <p:nvPicPr>
          <p:cNvPr id="5" name="Picture 4"/>
          <p:cNvPicPr>
            <a:picLocks noChangeAspect="1"/>
          </p:cNvPicPr>
          <p:nvPr/>
        </p:nvPicPr>
        <p:blipFill>
          <a:blip r:embed="rId2"/>
          <a:stretch>
            <a:fillRect/>
          </a:stretch>
        </p:blipFill>
        <p:spPr>
          <a:xfrm>
            <a:off x="538871" y="1988840"/>
            <a:ext cx="3143250" cy="4648200"/>
          </a:xfrm>
          <a:prstGeom prst="rect">
            <a:avLst/>
          </a:prstGeom>
        </p:spPr>
      </p:pic>
      <p:sp>
        <p:nvSpPr>
          <p:cNvPr id="6" name="TextBox 5"/>
          <p:cNvSpPr txBox="1"/>
          <p:nvPr/>
        </p:nvSpPr>
        <p:spPr>
          <a:xfrm>
            <a:off x="3779912" y="4221088"/>
            <a:ext cx="4176464" cy="1477328"/>
          </a:xfrm>
          <a:prstGeom prst="rect">
            <a:avLst/>
          </a:prstGeom>
          <a:noFill/>
        </p:spPr>
        <p:txBody>
          <a:bodyPr wrap="square" rtlCol="0">
            <a:spAutoFit/>
          </a:bodyPr>
          <a:lstStyle/>
          <a:p>
            <a:pPr marL="285750" indent="-285750" algn="justLow" rtl="1">
              <a:buFont typeface="Wingdings" panose="05000000000000000000" pitchFamily="2" charset="2"/>
              <a:buChar char="Ø"/>
            </a:pPr>
            <a:r>
              <a:rPr lang="fa-IR" b="1" dirty="0">
                <a:cs typeface="B Zar" panose="00000400000000000000" pitchFamily="2" charset="-78"/>
              </a:rPr>
              <a:t>در صورت عدم دستیابی به اهداف درمانی فاصله ویزیت ها کمتر می شود </a:t>
            </a:r>
          </a:p>
          <a:p>
            <a:pPr marL="285750" indent="-285750" algn="justLow" rtl="1">
              <a:buFont typeface="Wingdings" panose="05000000000000000000" pitchFamily="2" charset="2"/>
              <a:buChar char="Ø"/>
            </a:pPr>
            <a:r>
              <a:rPr lang="fa-IR" b="1" dirty="0">
                <a:cs typeface="B Zar" panose="00000400000000000000" pitchFamily="2" charset="-78"/>
              </a:rPr>
              <a:t>2 تا 4 هفته پس از تغییر دوز قرص لووتیروکسین، آزمایش هورمونی انجام و بیمار توسط پزشک ویزیت شود.</a:t>
            </a:r>
            <a:endParaRPr lang="en-US" b="1" dirty="0">
              <a:cs typeface="B Zar" panose="00000400000000000000" pitchFamily="2" charset="-78"/>
            </a:endParaRPr>
          </a:p>
        </p:txBody>
      </p:sp>
    </p:spTree>
    <p:extLst>
      <p:ext uri="{BB962C8B-B14F-4D97-AF65-F5344CB8AC3E}">
        <p14:creationId xmlns:p14="http://schemas.microsoft.com/office/powerpoint/2010/main" val="1189632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7950" y="1196753"/>
            <a:ext cx="7254246" cy="5661248"/>
          </a:xfrm>
          <a:prstGeom prst="rect">
            <a:avLst/>
          </a:prstGeom>
        </p:spPr>
      </p:pic>
      <p:sp>
        <p:nvSpPr>
          <p:cNvPr id="4" name="Text Placeholder 3"/>
          <p:cNvSpPr>
            <a:spLocks noGrp="1"/>
          </p:cNvSpPr>
          <p:nvPr>
            <p:ph type="body" sz="half" idx="2"/>
          </p:nvPr>
        </p:nvSpPr>
        <p:spPr>
          <a:xfrm>
            <a:off x="609598" y="332656"/>
            <a:ext cx="5978625" cy="576064"/>
          </a:xfrm>
        </p:spPr>
        <p:txBody>
          <a:bodyPr>
            <a:normAutofit/>
          </a:bodyPr>
          <a:lstStyle/>
          <a:p>
            <a:pPr algn="ctr" rtl="1"/>
            <a:r>
              <a:rPr lang="fa-IR" sz="2400" dirty="0">
                <a:solidFill>
                  <a:srgbClr val="FF0000"/>
                </a:solidFill>
                <a:cs typeface="B Titr" panose="00000700000000000000" pitchFamily="2" charset="-78"/>
              </a:rPr>
              <a:t>انجام اسکن و سونوگرافی تیروئید</a:t>
            </a:r>
            <a:endParaRPr lang="en-US" sz="2400" dirty="0">
              <a:solidFill>
                <a:srgbClr val="FF0000"/>
              </a:solidFill>
              <a:cs typeface="B Titr" panose="00000700000000000000" pitchFamily="2" charset="-78"/>
            </a:endParaRPr>
          </a:p>
        </p:txBody>
      </p:sp>
    </p:spTree>
    <p:extLst>
      <p:ext uri="{BB962C8B-B14F-4D97-AF65-F5344CB8AC3E}">
        <p14:creationId xmlns:p14="http://schemas.microsoft.com/office/powerpoint/2010/main" val="999562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685801" y="514350"/>
            <a:ext cx="3958208" cy="700088"/>
          </a:xfrm>
        </p:spPr>
        <p:txBody>
          <a:bodyPr>
            <a:normAutofit fontScale="90000"/>
          </a:bodyPr>
          <a:lstStyle/>
          <a:p>
            <a:pPr algn="r" rtl="1" eaLnBrk="1" hangingPunct="1">
              <a:defRPr/>
            </a:pPr>
            <a:r>
              <a:rPr lang="fa-IR" sz="4800" b="1" dirty="0">
                <a:solidFill>
                  <a:schemeClr val="accent2">
                    <a:lumMod val="75000"/>
                  </a:schemeClr>
                </a:solidFill>
                <a:latin typeface="Franklin Gothic Book" pitchFamily="34" charset="0"/>
                <a:cs typeface="Titr" pitchFamily="2" charset="-78"/>
              </a:rPr>
              <a:t>نکات مهم:</a:t>
            </a:r>
            <a:endParaRPr lang="en-US" sz="4800" b="1" dirty="0">
              <a:solidFill>
                <a:schemeClr val="accent2">
                  <a:lumMod val="75000"/>
                </a:schemeClr>
              </a:solidFill>
              <a:latin typeface="Franklin Gothic Book" pitchFamily="34" charset="0"/>
              <a:cs typeface="Titr" pitchFamily="2" charset="-78"/>
            </a:endParaRPr>
          </a:p>
        </p:txBody>
      </p:sp>
      <p:sp>
        <p:nvSpPr>
          <p:cNvPr id="37891" name="Rectangle 3"/>
          <p:cNvSpPr>
            <a:spLocks noGrp="1"/>
          </p:cNvSpPr>
          <p:nvPr>
            <p:ph type="body" sz="half" idx="2"/>
          </p:nvPr>
        </p:nvSpPr>
        <p:spPr>
          <a:xfrm>
            <a:off x="500063" y="1500188"/>
            <a:ext cx="6736233" cy="3786187"/>
          </a:xfrm>
        </p:spPr>
        <p:txBody>
          <a:bodyPr>
            <a:normAutofit fontScale="92500" lnSpcReduction="10000"/>
          </a:bodyPr>
          <a:lstStyle/>
          <a:p>
            <a:pPr algn="r" rtl="1" eaLnBrk="1" hangingPunct="1">
              <a:lnSpc>
                <a:spcPct val="90000"/>
              </a:lnSpc>
              <a:buFont typeface="Arial" pitchFamily="34" charset="0"/>
              <a:buChar char="•"/>
            </a:pPr>
            <a:r>
              <a:rPr lang="fa-IR" sz="3600" b="1" dirty="0">
                <a:solidFill>
                  <a:srgbClr val="000000"/>
                </a:solidFill>
                <a:latin typeface="Perpetua" pitchFamily="18" charset="0"/>
                <a:cs typeface="B Nazanin" pitchFamily="2" charset="-78"/>
              </a:rPr>
              <a:t>ارزيابی اتيولوژيک:</a:t>
            </a:r>
          </a:p>
          <a:p>
            <a:pPr lvl="1" algn="r" rtl="1" eaLnBrk="1" hangingPunct="1">
              <a:lnSpc>
                <a:spcPct val="90000"/>
              </a:lnSpc>
              <a:buFont typeface="Arial" pitchFamily="34" charset="0"/>
              <a:buChar char="•"/>
            </a:pPr>
            <a:r>
              <a:rPr lang="ar-SA" sz="2800" b="1" dirty="0">
                <a:solidFill>
                  <a:srgbClr val="000000"/>
                </a:solidFill>
                <a:latin typeface="Perpetua" pitchFamily="18" charset="0"/>
                <a:ea typeface="Majalla UI"/>
                <a:cs typeface="B Nazanin" pitchFamily="2" charset="-78"/>
              </a:rPr>
              <a:t>راديوايزوتوپ</a:t>
            </a:r>
            <a:r>
              <a:rPr lang="ar-SA" sz="1800" b="1" dirty="0">
                <a:solidFill>
                  <a:srgbClr val="000000"/>
                </a:solidFill>
                <a:latin typeface="Perpetua" pitchFamily="18" charset="0"/>
                <a:ea typeface="Majalla UI"/>
                <a:cs typeface="B Nazanin" pitchFamily="2" charset="-78"/>
              </a:rPr>
              <a:t> </a:t>
            </a:r>
            <a:endParaRPr lang="fa-IR" sz="1800" b="1" dirty="0">
              <a:solidFill>
                <a:srgbClr val="000000"/>
              </a:solidFill>
              <a:latin typeface="Perpetua" pitchFamily="18" charset="0"/>
              <a:ea typeface="Majalla UI"/>
              <a:cs typeface="B Nazanin" pitchFamily="2" charset="-78"/>
            </a:endParaRPr>
          </a:p>
          <a:p>
            <a:pPr lvl="3" algn="r" rtl="1" eaLnBrk="1" hangingPunct="1">
              <a:lnSpc>
                <a:spcPct val="90000"/>
              </a:lnSpc>
              <a:buFont typeface="Arial" pitchFamily="34" charset="0"/>
              <a:buChar char="•"/>
            </a:pPr>
            <a:r>
              <a:rPr lang="fa-IR" sz="2000" b="1" dirty="0">
                <a:solidFill>
                  <a:srgbClr val="000000"/>
                </a:solidFill>
                <a:latin typeface="Perpetua" pitchFamily="18" charset="0"/>
                <a:ea typeface="Majalla UI"/>
                <a:cs typeface="B Nazanin" pitchFamily="2" charset="-78"/>
              </a:rPr>
              <a:t>در صورت عدم وجود اسکن با </a:t>
            </a:r>
            <a:r>
              <a:rPr lang="en-US" sz="2000" b="1" dirty="0">
                <a:solidFill>
                  <a:srgbClr val="000000"/>
                </a:solidFill>
                <a:latin typeface="Perpetua" pitchFamily="18" charset="0"/>
                <a:cs typeface="B Nazanin" pitchFamily="2" charset="-78"/>
              </a:rPr>
              <a:t>I 125</a:t>
            </a:r>
            <a:r>
              <a:rPr lang="fa-IR" sz="2000" b="1" dirty="0">
                <a:solidFill>
                  <a:srgbClr val="000000"/>
                </a:solidFill>
                <a:latin typeface="Perpetua" pitchFamily="18" charset="0"/>
                <a:cs typeface="B Nazanin" pitchFamily="2" charset="-78"/>
              </a:rPr>
              <a:t>، می توان از </a:t>
            </a:r>
            <a:r>
              <a:rPr lang="en-US" sz="2000" b="1" dirty="0">
                <a:solidFill>
                  <a:srgbClr val="000000"/>
                </a:solidFill>
                <a:latin typeface="Perpetua" pitchFamily="18" charset="0"/>
                <a:cs typeface="B Nazanin" pitchFamily="2" charset="-78"/>
              </a:rPr>
              <a:t>TC 99</a:t>
            </a:r>
            <a:r>
              <a:rPr lang="fa-IR" sz="2000" b="1" dirty="0">
                <a:solidFill>
                  <a:srgbClr val="000000"/>
                </a:solidFill>
                <a:latin typeface="Perpetua" pitchFamily="18" charset="0"/>
                <a:cs typeface="B Nazanin" pitchFamily="2" charset="-78"/>
              </a:rPr>
              <a:t> استفاده کرد</a:t>
            </a:r>
            <a:r>
              <a:rPr lang="fa-IR" sz="1800" b="1" dirty="0">
                <a:solidFill>
                  <a:srgbClr val="000000"/>
                </a:solidFill>
                <a:latin typeface="Perpetua" pitchFamily="18" charset="0"/>
                <a:cs typeface="B Nazanin" pitchFamily="2" charset="-78"/>
              </a:rPr>
              <a:t>.</a:t>
            </a:r>
          </a:p>
          <a:p>
            <a:pPr lvl="1" algn="r" rtl="1" eaLnBrk="1" hangingPunct="1">
              <a:lnSpc>
                <a:spcPct val="90000"/>
              </a:lnSpc>
              <a:buFont typeface="Arial" pitchFamily="34" charset="0"/>
              <a:buChar char="•"/>
            </a:pPr>
            <a:r>
              <a:rPr lang="ar-SA" sz="2800" b="1" dirty="0">
                <a:solidFill>
                  <a:srgbClr val="000000"/>
                </a:solidFill>
                <a:latin typeface="Perpetua" pitchFamily="18" charset="0"/>
                <a:cs typeface="B Nazanin" pitchFamily="2" charset="-78"/>
              </a:rPr>
              <a:t>سونوگرافي از تيروئيد،</a:t>
            </a:r>
            <a:endParaRPr lang="fa-IR" sz="2800" b="1" dirty="0">
              <a:solidFill>
                <a:srgbClr val="000000"/>
              </a:solidFill>
              <a:latin typeface="Perpetua" pitchFamily="18" charset="0"/>
              <a:cs typeface="B Nazanin" pitchFamily="2" charset="-78"/>
            </a:endParaRPr>
          </a:p>
          <a:p>
            <a:pPr lvl="1" algn="r" rtl="1" eaLnBrk="1" hangingPunct="1">
              <a:lnSpc>
                <a:spcPct val="90000"/>
              </a:lnSpc>
              <a:buFont typeface="Arial" pitchFamily="34" charset="0"/>
              <a:buChar char="•"/>
            </a:pPr>
            <a:r>
              <a:rPr lang="ar-SA" sz="2800" b="1" dirty="0">
                <a:solidFill>
                  <a:srgbClr val="000000"/>
                </a:solidFill>
                <a:latin typeface="Perpetua" pitchFamily="18" charset="0"/>
                <a:cs typeface="B Nazanin" pitchFamily="2" charset="-78"/>
              </a:rPr>
              <a:t>راديولوژي از زانو</a:t>
            </a:r>
            <a:r>
              <a:rPr lang="fa-IR" sz="2800" b="1" dirty="0">
                <a:solidFill>
                  <a:srgbClr val="000000"/>
                </a:solidFill>
                <a:latin typeface="Perpetua" pitchFamily="18" charset="0"/>
                <a:cs typeface="B Nazanin" pitchFamily="2" charset="-78"/>
              </a:rPr>
              <a:t> برای تعيين سن استخوانی</a:t>
            </a:r>
          </a:p>
          <a:p>
            <a:pPr lvl="1" algn="r" rtl="1" eaLnBrk="1" hangingPunct="1">
              <a:lnSpc>
                <a:spcPct val="90000"/>
              </a:lnSpc>
              <a:buFont typeface="Arial" pitchFamily="34" charset="0"/>
              <a:buChar char="•"/>
            </a:pPr>
            <a:r>
              <a:rPr lang="ar-SA" sz="2800" b="1" dirty="0">
                <a:solidFill>
                  <a:srgbClr val="000000"/>
                </a:solidFill>
                <a:latin typeface="Perpetua" pitchFamily="18" charset="0"/>
                <a:cs typeface="B Nazanin" pitchFamily="2" charset="-78"/>
              </a:rPr>
              <a:t>اندازه گيري تيروگلوبولين</a:t>
            </a:r>
            <a:endParaRPr lang="fa-IR" sz="2800" b="1" dirty="0">
              <a:solidFill>
                <a:srgbClr val="000000"/>
              </a:solidFill>
              <a:latin typeface="Perpetua" pitchFamily="18" charset="0"/>
              <a:cs typeface="B Nazanin" pitchFamily="2" charset="-78"/>
            </a:endParaRPr>
          </a:p>
          <a:p>
            <a:pPr lvl="1" algn="r" rtl="1" eaLnBrk="1" hangingPunct="1">
              <a:lnSpc>
                <a:spcPct val="90000"/>
              </a:lnSpc>
              <a:buFont typeface="Arial" pitchFamily="34" charset="0"/>
              <a:buChar char="•"/>
            </a:pPr>
            <a:r>
              <a:rPr lang="ar-SA" sz="2800" b="1" dirty="0">
                <a:solidFill>
                  <a:srgbClr val="000000"/>
                </a:solidFill>
                <a:latin typeface="Perpetua" pitchFamily="18" charset="0"/>
                <a:cs typeface="B Nazanin" pitchFamily="2" charset="-78"/>
              </a:rPr>
              <a:t>آنتي بادي هاي ضد گيرنده تيروتروپين سرم</a:t>
            </a:r>
            <a:endParaRPr lang="fa-IR" sz="2800" b="1" dirty="0">
              <a:solidFill>
                <a:srgbClr val="000000"/>
              </a:solidFill>
              <a:latin typeface="Perpetua" pitchFamily="18" charset="0"/>
              <a:cs typeface="B Nazanin" pitchFamily="2" charset="-78"/>
            </a:endParaRPr>
          </a:p>
          <a:p>
            <a:pPr lvl="1" algn="r" rtl="1" eaLnBrk="1" hangingPunct="1">
              <a:lnSpc>
                <a:spcPct val="90000"/>
              </a:lnSpc>
              <a:buFont typeface="Arial" pitchFamily="34" charset="0"/>
              <a:buChar char="•"/>
            </a:pPr>
            <a:r>
              <a:rPr lang="fa-IR" sz="2800" b="1" dirty="0">
                <a:solidFill>
                  <a:srgbClr val="000000"/>
                </a:solidFill>
                <a:latin typeface="Perpetua" pitchFamily="18" charset="0"/>
                <a:cs typeface="B Nazanin" pitchFamily="2" charset="-78"/>
              </a:rPr>
              <a:t>اندازه گيری</a:t>
            </a:r>
            <a:r>
              <a:rPr lang="ar-SA" sz="2800" b="1" dirty="0">
                <a:solidFill>
                  <a:srgbClr val="000000"/>
                </a:solidFill>
                <a:latin typeface="Perpetua" pitchFamily="18" charset="0"/>
                <a:cs typeface="B Nazanin" pitchFamily="2" charset="-78"/>
              </a:rPr>
              <a:t> يد</a:t>
            </a:r>
            <a:r>
              <a:rPr lang="fa-IR" sz="2800" b="1" dirty="0">
                <a:solidFill>
                  <a:srgbClr val="000000"/>
                </a:solidFill>
                <a:latin typeface="Perpetua" pitchFamily="18" charset="0"/>
                <a:cs typeface="B Nazanin" pitchFamily="2" charset="-78"/>
              </a:rPr>
              <a:t> در</a:t>
            </a:r>
            <a:r>
              <a:rPr lang="ar-SA" sz="2800" b="1" dirty="0">
                <a:solidFill>
                  <a:srgbClr val="000000"/>
                </a:solidFill>
                <a:latin typeface="Perpetua" pitchFamily="18" charset="0"/>
                <a:cs typeface="B Nazanin" pitchFamily="2" charset="-78"/>
              </a:rPr>
              <a:t>ادرار </a:t>
            </a:r>
            <a:endParaRPr lang="fa-IR" sz="2800" b="1" dirty="0">
              <a:solidFill>
                <a:srgbClr val="000000"/>
              </a:solidFill>
              <a:latin typeface="Perpetua" pitchFamily="18" charset="0"/>
              <a:cs typeface="B Nazanin" pitchFamily="2" charset="-78"/>
            </a:endParaRPr>
          </a:p>
        </p:txBody>
      </p:sp>
      <p:sp>
        <p:nvSpPr>
          <p:cNvPr id="4" name="Rectangle 3"/>
          <p:cNvSpPr/>
          <p:nvPr/>
        </p:nvSpPr>
        <p:spPr>
          <a:xfrm>
            <a:off x="357188" y="5643563"/>
            <a:ext cx="8358187" cy="377825"/>
          </a:xfrm>
          <a:prstGeom prst="rect">
            <a:avLst/>
          </a:prstGeom>
          <a:solidFill>
            <a:schemeClr val="accent2">
              <a:lumMod val="20000"/>
              <a:lumOff val="80000"/>
            </a:schemeClr>
          </a:solidFill>
        </p:spPr>
        <p:txBody>
          <a:bodyPr>
            <a:spAutoFit/>
          </a:bodyPr>
          <a:lstStyle/>
          <a:p>
            <a:pPr algn="ctr" rtl="1">
              <a:lnSpc>
                <a:spcPct val="90000"/>
              </a:lnSpc>
              <a:defRPr/>
            </a:pPr>
            <a:r>
              <a:rPr lang="ar-SA" sz="2000" b="1" dirty="0">
                <a:solidFill>
                  <a:schemeClr val="accent2">
                    <a:lumMod val="75000"/>
                  </a:schemeClr>
                </a:solidFill>
                <a:latin typeface="Perpetua" pitchFamily="18" charset="0"/>
                <a:cs typeface="B Nazanin" pitchFamily="2" charset="-78"/>
              </a:rPr>
              <a:t>هيچگاه نبايد برای </a:t>
            </a:r>
            <a:r>
              <a:rPr lang="fa-IR" sz="2000" b="1" dirty="0">
                <a:solidFill>
                  <a:schemeClr val="accent2">
                    <a:lumMod val="75000"/>
                  </a:schemeClr>
                </a:solidFill>
                <a:latin typeface="Perpetua" pitchFamily="18" charset="0"/>
                <a:cs typeface="B Nazanin" pitchFamily="2" charset="-78"/>
              </a:rPr>
              <a:t>ارزیابی اتیولوژیک</a:t>
            </a:r>
            <a:r>
              <a:rPr lang="ar-SA" sz="2000" b="1" dirty="0">
                <a:solidFill>
                  <a:schemeClr val="accent2">
                    <a:lumMod val="75000"/>
                  </a:schemeClr>
                </a:solidFill>
                <a:latin typeface="Perpetua" pitchFamily="18" charset="0"/>
                <a:cs typeface="B Nazanin" pitchFamily="2" charset="-78"/>
              </a:rPr>
              <a:t>، شروع درمان را به تعويق انداخت.</a:t>
            </a:r>
            <a:endParaRPr lang="fa-IR" sz="2000" b="1" dirty="0">
              <a:solidFill>
                <a:schemeClr val="accent2">
                  <a:lumMod val="75000"/>
                </a:schemeClr>
              </a:solidFill>
              <a:latin typeface="Perpetua" pitchFamily="18" charset="0"/>
              <a:cs typeface="B Nazanin" pitchFamily="2" charset="-78"/>
            </a:endParaRPr>
          </a:p>
        </p:txBody>
      </p:sp>
    </p:spTree>
    <p:extLst>
      <p:ext uri="{BB962C8B-B14F-4D97-AF65-F5344CB8AC3E}">
        <p14:creationId xmlns:p14="http://schemas.microsoft.com/office/powerpoint/2010/main" val="3732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additive="base">
                                        <p:cTn id="31"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891">
                                            <p:txEl>
                                              <p:pRg st="5" end="5"/>
                                            </p:txEl>
                                          </p:spTgt>
                                        </p:tgtEl>
                                        <p:attrNameLst>
                                          <p:attrName>style.visibility</p:attrName>
                                        </p:attrNameLst>
                                      </p:cBhvr>
                                      <p:to>
                                        <p:strVal val="visible"/>
                                      </p:to>
                                    </p:set>
                                    <p:anim calcmode="lin" valueType="num">
                                      <p:cBhvr additive="base">
                                        <p:cTn id="37"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891">
                                            <p:txEl>
                                              <p:pRg st="6" end="6"/>
                                            </p:txEl>
                                          </p:spTgt>
                                        </p:tgtEl>
                                        <p:attrNameLst>
                                          <p:attrName>style.visibility</p:attrName>
                                        </p:attrNameLst>
                                      </p:cBhvr>
                                      <p:to>
                                        <p:strVal val="visible"/>
                                      </p:to>
                                    </p:set>
                                    <p:anim calcmode="lin" valueType="num">
                                      <p:cBhvr additive="base">
                                        <p:cTn id="43" dur="500" fill="hold"/>
                                        <p:tgtEl>
                                          <p:spTgt spid="378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8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891">
                                            <p:txEl>
                                              <p:pRg st="7" end="7"/>
                                            </p:txEl>
                                          </p:spTgt>
                                        </p:tgtEl>
                                        <p:attrNameLst>
                                          <p:attrName>style.visibility</p:attrName>
                                        </p:attrNameLst>
                                      </p:cBhvr>
                                      <p:to>
                                        <p:strVal val="visible"/>
                                      </p:to>
                                    </p:set>
                                    <p:anim calcmode="lin" valueType="num">
                                      <p:cBhvr additive="base">
                                        <p:cTn id="49" dur="500" fill="hold"/>
                                        <p:tgtEl>
                                          <p:spTgt spid="3789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789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457200" y="714375"/>
            <a:ext cx="8229600" cy="714375"/>
          </a:xfrm>
        </p:spPr>
        <p:txBody>
          <a:bodyPr>
            <a:normAutofit fontScale="90000"/>
          </a:bodyPr>
          <a:lstStyle/>
          <a:p>
            <a:pPr algn="r" eaLnBrk="1" hangingPunct="1">
              <a:defRPr/>
            </a:pPr>
            <a:r>
              <a:rPr lang="fa-IR" sz="4400" b="1" dirty="0">
                <a:solidFill>
                  <a:schemeClr val="accent2">
                    <a:lumMod val="75000"/>
                  </a:schemeClr>
                </a:solidFill>
                <a:latin typeface="Franklin Gothic Book" pitchFamily="34" charset="0"/>
                <a:cs typeface="B Nazanin" pitchFamily="2" charset="-78"/>
              </a:rPr>
              <a:t>ارزيابی بيمار(</a:t>
            </a:r>
            <a:r>
              <a:rPr lang="fa-IR" sz="4400" b="1" dirty="0">
                <a:solidFill>
                  <a:schemeClr val="accent2">
                    <a:lumMod val="75000"/>
                  </a:schemeClr>
                </a:solidFill>
                <a:latin typeface="Perpetua" pitchFamily="18" charset="0"/>
                <a:cs typeface="B Nazanin" pitchFamily="2" charset="-78"/>
              </a:rPr>
              <a:t>بعد از 3 سال درمان):</a:t>
            </a:r>
            <a:endParaRPr lang="en-US" sz="4400" b="1" dirty="0">
              <a:solidFill>
                <a:schemeClr val="accent2">
                  <a:lumMod val="75000"/>
                </a:schemeClr>
              </a:solidFill>
              <a:latin typeface="Franklin Gothic Book" pitchFamily="34" charset="0"/>
              <a:cs typeface="B Nazanin" pitchFamily="2" charset="-78"/>
            </a:endParaRPr>
          </a:p>
        </p:txBody>
      </p:sp>
      <p:sp>
        <p:nvSpPr>
          <p:cNvPr id="40963" name="Rectangle 3"/>
          <p:cNvSpPr>
            <a:spLocks noGrp="1"/>
          </p:cNvSpPr>
          <p:nvPr>
            <p:ph type="body" sz="half" idx="2"/>
          </p:nvPr>
        </p:nvSpPr>
        <p:spPr>
          <a:xfrm>
            <a:off x="142875" y="1643063"/>
            <a:ext cx="8786813" cy="4483100"/>
          </a:xfrm>
        </p:spPr>
        <p:txBody>
          <a:bodyPr/>
          <a:lstStyle/>
          <a:p>
            <a:pPr lvl="2" algn="r" rtl="1" eaLnBrk="1" hangingPunct="1">
              <a:buFont typeface="Wingdings" pitchFamily="2" charset="2"/>
              <a:buChar char="ü"/>
            </a:pPr>
            <a:r>
              <a:rPr lang="fa-IR" sz="2800" b="1" dirty="0">
                <a:latin typeface="Perpetua" pitchFamily="18" charset="0"/>
                <a:ea typeface="Majalla UI"/>
              </a:rPr>
              <a:t> </a:t>
            </a:r>
            <a:r>
              <a:rPr lang="fa-IR" sz="2800" b="1" dirty="0">
                <a:latin typeface="Perpetua" pitchFamily="18" charset="0"/>
                <a:ea typeface="Majalla UI"/>
                <a:cs typeface="B Nazanin" pitchFamily="2" charset="-78"/>
              </a:rPr>
              <a:t>قطع دارو و ارزيابی </a:t>
            </a:r>
            <a:r>
              <a:rPr lang="en-US" sz="2800" b="1" dirty="0">
                <a:latin typeface="Perpetua" pitchFamily="18" charset="0"/>
                <a:cs typeface="B Nazanin" pitchFamily="2" charset="-78"/>
              </a:rPr>
              <a:t>TSH</a:t>
            </a:r>
            <a:r>
              <a:rPr lang="fa-IR" sz="2800" b="1" dirty="0">
                <a:latin typeface="Perpetua" pitchFamily="18" charset="0"/>
                <a:cs typeface="B Nazanin" pitchFamily="2" charset="-78"/>
              </a:rPr>
              <a:t> و</a:t>
            </a:r>
            <a:r>
              <a:rPr lang="en-US" sz="2800" b="1" dirty="0">
                <a:latin typeface="Perpetua" pitchFamily="18" charset="0"/>
                <a:cs typeface="B Nazanin" pitchFamily="2" charset="-78"/>
              </a:rPr>
              <a:t>T4 </a:t>
            </a:r>
            <a:r>
              <a:rPr lang="fa-IR" sz="2800" b="1" dirty="0">
                <a:latin typeface="Perpetua" pitchFamily="18" charset="0"/>
                <a:cs typeface="B Nazanin" pitchFamily="2" charset="-78"/>
              </a:rPr>
              <a:t> ( و یا در صورت امکان </a:t>
            </a:r>
            <a:r>
              <a:rPr lang="en-US" sz="2800" b="1" dirty="0">
                <a:latin typeface="Perpetua" pitchFamily="18" charset="0"/>
                <a:cs typeface="B Nazanin" pitchFamily="2" charset="-78"/>
              </a:rPr>
              <a:t>Free T4</a:t>
            </a:r>
            <a:r>
              <a:rPr lang="fa-IR" sz="2800" b="1" dirty="0">
                <a:latin typeface="Perpetua" pitchFamily="18" charset="0"/>
                <a:cs typeface="B Nazanin" pitchFamily="2" charset="-78"/>
              </a:rPr>
              <a:t> ) بعد از4 هفته</a:t>
            </a:r>
            <a:endParaRPr lang="en-US" sz="2800" b="1" dirty="0">
              <a:latin typeface="Perpetua" pitchFamily="18" charset="0"/>
              <a:cs typeface="B Nazanin" pitchFamily="2" charset="-78"/>
            </a:endParaRPr>
          </a:p>
          <a:p>
            <a:pPr lvl="2" algn="r" rtl="1">
              <a:buFont typeface="Wingdings" pitchFamily="2" charset="2"/>
              <a:buChar char="ü"/>
            </a:pPr>
            <a:r>
              <a:rPr lang="fa-IR" sz="2800" b="1" dirty="0">
                <a:latin typeface="Perpetua" pitchFamily="18" charset="0"/>
                <a:cs typeface="B Nazanin" pitchFamily="2" charset="-78"/>
              </a:rPr>
              <a:t> کاهش دوز لووتيروکسين به نصف دوز مصرفی و ارزيابی 	</a:t>
            </a:r>
            <a:r>
              <a:rPr lang="en-US" sz="2800" b="1" dirty="0">
                <a:latin typeface="Perpetua" pitchFamily="18" charset="0"/>
                <a:cs typeface="B Nazanin" pitchFamily="2" charset="-78"/>
              </a:rPr>
              <a:t>TSH</a:t>
            </a:r>
            <a:r>
              <a:rPr lang="fa-IR" sz="2800" b="1" dirty="0">
                <a:latin typeface="Perpetua" pitchFamily="18" charset="0"/>
                <a:cs typeface="B Nazanin" pitchFamily="2" charset="-78"/>
              </a:rPr>
              <a:t> و </a:t>
            </a:r>
            <a:r>
              <a:rPr lang="en-US" sz="2800" b="1" dirty="0">
                <a:latin typeface="Perpetua" pitchFamily="18" charset="0"/>
                <a:cs typeface="B Nazanin" pitchFamily="2" charset="-78"/>
              </a:rPr>
              <a:t>T4</a:t>
            </a:r>
            <a:r>
              <a:rPr lang="fa-IR" sz="2800" b="1" dirty="0">
                <a:latin typeface="Perpetua" pitchFamily="18" charset="0"/>
                <a:cs typeface="B Nazanin" pitchFamily="2" charset="-78"/>
              </a:rPr>
              <a:t> ( و یا در صورت امکان </a:t>
            </a:r>
            <a:r>
              <a:rPr lang="en-US" sz="2800" b="1" dirty="0">
                <a:latin typeface="Perpetua" pitchFamily="18" charset="0"/>
                <a:cs typeface="B Nazanin" pitchFamily="2" charset="-78"/>
              </a:rPr>
              <a:t>Free T4</a:t>
            </a:r>
            <a:r>
              <a:rPr lang="fa-IR" sz="2800" b="1" dirty="0">
                <a:latin typeface="Perpetua" pitchFamily="18" charset="0"/>
                <a:cs typeface="B Nazanin" pitchFamily="2" charset="-78"/>
              </a:rPr>
              <a:t> ) بعد از 4 هفته</a:t>
            </a:r>
          </a:p>
          <a:p>
            <a:pPr lvl="2" algn="r" rtl="1" eaLnBrk="1" hangingPunct="1">
              <a:buFont typeface="Wingdings" pitchFamily="2" charset="2"/>
              <a:buChar char="ü"/>
            </a:pPr>
            <a:r>
              <a:rPr lang="fa-IR" sz="2800" b="1" dirty="0">
                <a:latin typeface="Perpetua" pitchFamily="18" charset="0"/>
                <a:cs typeface="B Nazanin" pitchFamily="2" charset="-78"/>
              </a:rPr>
              <a:t>موارد قطع درمان </a:t>
            </a:r>
          </a:p>
          <a:p>
            <a:pPr lvl="2" algn="r" rtl="1" eaLnBrk="1" hangingPunct="1"/>
            <a:r>
              <a:rPr lang="fa-IR" sz="2800" b="1" dirty="0">
                <a:latin typeface="Perpetua" pitchFamily="18" charset="0"/>
                <a:cs typeface="B Nazanin" pitchFamily="2" charset="-78"/>
              </a:rPr>
              <a:t>    قبل از 3 سال</a:t>
            </a:r>
            <a:endParaRPr lang="en-US" sz="2800" b="1" dirty="0">
              <a:latin typeface="Perpetua" pitchFamily="18" charset="0"/>
              <a:cs typeface="B Nazanin" pitchFamily="2" charset="-78"/>
            </a:endParaRPr>
          </a:p>
        </p:txBody>
      </p:sp>
      <p:pic>
        <p:nvPicPr>
          <p:cNvPr id="46084" name="Picture 4" descr="1"/>
          <p:cNvPicPr>
            <a:picLocks noChangeAspect="1" noChangeArrowheads="1"/>
          </p:cNvPicPr>
          <p:nvPr/>
        </p:nvPicPr>
        <p:blipFill>
          <a:blip r:embed="rId2" cstate="print"/>
          <a:srcRect/>
          <a:stretch>
            <a:fillRect/>
          </a:stretch>
        </p:blipFill>
        <p:spPr bwMode="auto">
          <a:xfrm>
            <a:off x="0" y="3789040"/>
            <a:ext cx="5449888" cy="3068960"/>
          </a:xfrm>
          <a:prstGeom prst="rect">
            <a:avLst/>
          </a:prstGeom>
          <a:noFill/>
          <a:ln w="9525">
            <a:noFill/>
            <a:miter lim="800000"/>
            <a:headEnd/>
            <a:tailEnd/>
          </a:ln>
        </p:spPr>
      </p:pic>
    </p:spTree>
    <p:extLst>
      <p:ext uri="{BB962C8B-B14F-4D97-AF65-F5344CB8AC3E}">
        <p14:creationId xmlns:p14="http://schemas.microsoft.com/office/powerpoint/2010/main" val="339733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 calcmode="lin" valueType="num">
                                      <p:cBhvr additive="base">
                                        <p:cTn id="17"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6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0963">
                                            <p:txEl>
                                              <p:pRg st="3" end="3"/>
                                            </p:txEl>
                                          </p:spTgt>
                                        </p:tgtEl>
                                        <p:attrNameLst>
                                          <p:attrName>style.visibility</p:attrName>
                                        </p:attrNameLst>
                                      </p:cBhvr>
                                      <p:to>
                                        <p:strVal val="visible"/>
                                      </p:to>
                                    </p:set>
                                    <p:anim calcmode="lin" valueType="num">
                                      <p:cBhvr additive="base">
                                        <p:cTn id="21"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1" y="1556792"/>
            <a:ext cx="6705792" cy="3456384"/>
          </a:xfrm>
        </p:spPr>
        <p:txBody>
          <a:bodyPr>
            <a:normAutofit/>
          </a:bodyPr>
          <a:lstStyle/>
          <a:p>
            <a:pPr marL="0" indent="0" algn="justLow" rtl="1">
              <a:buNone/>
            </a:pPr>
            <a:r>
              <a:rPr lang="fa-IR" sz="2400" dirty="0">
                <a:cs typeface="B Titr" panose="00000700000000000000" pitchFamily="2" charset="-78"/>
              </a:rPr>
              <a:t>ویزیت ها:</a:t>
            </a:r>
          </a:p>
          <a:p>
            <a:pPr algn="justLow" rtl="1">
              <a:buFont typeface="Wingdings" panose="05000000000000000000" pitchFamily="2" charset="2"/>
              <a:buChar char="v"/>
            </a:pPr>
            <a:r>
              <a:rPr lang="fa-IR" dirty="0">
                <a:cs typeface="B Zar" panose="00000400000000000000" pitchFamily="2" charset="-78"/>
              </a:rPr>
              <a:t>4 هفته بعد از قطع دارو</a:t>
            </a:r>
          </a:p>
          <a:p>
            <a:pPr algn="justLow" rtl="1">
              <a:buFont typeface="Wingdings" panose="05000000000000000000" pitchFamily="2" charset="2"/>
              <a:buChar char="v"/>
            </a:pPr>
            <a:r>
              <a:rPr lang="fa-IR" dirty="0">
                <a:cs typeface="B Zar" panose="00000400000000000000" pitchFamily="2" charset="-78"/>
              </a:rPr>
              <a:t>2 تا 3 ماه بعد از قطع دارو</a:t>
            </a:r>
          </a:p>
          <a:p>
            <a:pPr algn="justLow" rtl="1">
              <a:buFont typeface="Wingdings" panose="05000000000000000000" pitchFamily="2" charset="2"/>
              <a:buChar char="v"/>
            </a:pPr>
            <a:r>
              <a:rPr lang="fa-IR" dirty="0">
                <a:cs typeface="B Zar" panose="00000400000000000000" pitchFamily="2" charset="-78"/>
              </a:rPr>
              <a:t>هرسال بعد از قطع دارو تا 5 سالگی ( در مبتلایان به سندرم داون تا 10 سالگی)</a:t>
            </a:r>
          </a:p>
          <a:p>
            <a:pPr marL="0" indent="0" algn="justLow" rtl="1">
              <a:buNone/>
            </a:pPr>
            <a:r>
              <a:rPr lang="fa-IR" sz="2400" b="1" dirty="0">
                <a:cs typeface="B Titr" panose="00000700000000000000" pitchFamily="2" charset="-78"/>
              </a:rPr>
              <a:t>مستند سازی اطلاعات زیر:</a:t>
            </a:r>
          </a:p>
          <a:p>
            <a:pPr algn="justLow" rtl="1">
              <a:buFont typeface="Wingdings" panose="05000000000000000000" pitchFamily="2" charset="2"/>
              <a:buChar char="v"/>
            </a:pPr>
            <a:r>
              <a:rPr lang="fa-IR" dirty="0">
                <a:cs typeface="B Zar" panose="00000400000000000000" pitchFamily="2" charset="-78"/>
              </a:rPr>
              <a:t>نگهداری نمونه های غربالگری ( پاشنه پا بر کاغذ فیلتر) حداقل تا مدت 10 سال در فریزر 0 تا 70 درجه</a:t>
            </a:r>
          </a:p>
          <a:p>
            <a:pPr algn="justLow" rtl="1">
              <a:buFont typeface="Wingdings" panose="05000000000000000000" pitchFamily="2" charset="2"/>
              <a:buChar char="v"/>
            </a:pPr>
            <a:r>
              <a:rPr lang="fa-IR" dirty="0">
                <a:cs typeface="B Zar" panose="00000400000000000000" pitchFamily="2" charset="-78"/>
              </a:rPr>
              <a:t>نگهداری فرم شماره 4 ( مراقبت بیماران) تا حداقل 10 سال پس از پایان درمان</a:t>
            </a:r>
          </a:p>
          <a:p>
            <a:pPr marL="0" indent="0" algn="justLow" rtl="1">
              <a:buNone/>
            </a:pPr>
            <a:endParaRPr lang="fa-IR" dirty="0">
              <a:cs typeface="B Zar" panose="00000400000000000000" pitchFamily="2" charset="-78"/>
            </a:endParaRPr>
          </a:p>
        </p:txBody>
      </p:sp>
      <p:sp>
        <p:nvSpPr>
          <p:cNvPr id="4" name="Text Placeholder 3"/>
          <p:cNvSpPr>
            <a:spLocks noGrp="1"/>
          </p:cNvSpPr>
          <p:nvPr>
            <p:ph type="body" sz="half" idx="2"/>
          </p:nvPr>
        </p:nvSpPr>
        <p:spPr>
          <a:xfrm>
            <a:off x="609598" y="332657"/>
            <a:ext cx="5330553" cy="648071"/>
          </a:xfrm>
        </p:spPr>
        <p:txBody>
          <a:bodyPr>
            <a:normAutofit/>
          </a:bodyPr>
          <a:lstStyle/>
          <a:p>
            <a:pPr algn="ctr" rtl="1"/>
            <a:r>
              <a:rPr lang="fa-IR" sz="3200" b="1" dirty="0">
                <a:solidFill>
                  <a:srgbClr val="FF0000"/>
                </a:solidFill>
                <a:cs typeface="B Titr" panose="00000700000000000000" pitchFamily="2" charset="-78"/>
              </a:rPr>
              <a:t>اقدامات</a:t>
            </a:r>
            <a:endParaRPr lang="en-US" sz="32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415369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1475656" y="58713"/>
            <a:ext cx="4822304" cy="819150"/>
          </a:xfrm>
        </p:spPr>
        <p:txBody>
          <a:bodyPr>
            <a:normAutofit fontScale="90000"/>
          </a:bodyPr>
          <a:lstStyle/>
          <a:p>
            <a:pPr algn="ctr" rtl="1" eaLnBrk="1" hangingPunct="1"/>
            <a:r>
              <a:rPr lang="fa-IR" sz="4800" b="1" dirty="0">
                <a:solidFill>
                  <a:schemeClr val="accent2"/>
                </a:solidFill>
                <a:latin typeface="Franklin Gothic Book" pitchFamily="34" charset="0"/>
                <a:cs typeface="B Nazanin" pitchFamily="2" charset="-78"/>
              </a:rPr>
              <a:t>هدف اصلی برنامه</a:t>
            </a:r>
            <a:endParaRPr lang="en-US" sz="4800" b="1" dirty="0">
              <a:solidFill>
                <a:schemeClr val="accent2"/>
              </a:solidFill>
              <a:latin typeface="Franklin Gothic Book" pitchFamily="34" charset="0"/>
            </a:endParaRPr>
          </a:p>
        </p:txBody>
      </p:sp>
      <p:sp>
        <p:nvSpPr>
          <p:cNvPr id="29699" name="Rectangle 3"/>
          <p:cNvSpPr>
            <a:spLocks noGrp="1"/>
          </p:cNvSpPr>
          <p:nvPr>
            <p:ph type="body" sz="half" idx="2"/>
          </p:nvPr>
        </p:nvSpPr>
        <p:spPr>
          <a:xfrm>
            <a:off x="899592" y="871326"/>
            <a:ext cx="5760640" cy="1728192"/>
          </a:xfrm>
        </p:spPr>
        <p:txBody>
          <a:bodyPr>
            <a:normAutofit/>
          </a:bodyPr>
          <a:lstStyle/>
          <a:p>
            <a:pPr algn="ctr" rtl="1" eaLnBrk="1" hangingPunct="1"/>
            <a:r>
              <a:rPr lang="fa-IR" sz="2800" b="1" dirty="0">
                <a:solidFill>
                  <a:srgbClr val="000000"/>
                </a:solidFill>
                <a:latin typeface="Perpetua" pitchFamily="18" charset="0"/>
                <a:cs typeface="B Nazanin" pitchFamily="2" charset="-78"/>
              </a:rPr>
              <a:t>شناسايی و کنترل نوزادان مبتلا به بيماری کم کاری مادرزادی تيروئيد، درمان بموقع و پيشگيری از عوارض آن</a:t>
            </a:r>
            <a:endParaRPr lang="en-US" sz="2800" b="1" dirty="0">
              <a:solidFill>
                <a:srgbClr val="000000"/>
              </a:solidFill>
              <a:latin typeface="Perpetua" pitchFamily="18" charset="0"/>
              <a:cs typeface="B Nazanin" pitchFamily="2" charset="-78"/>
            </a:endParaRPr>
          </a:p>
          <a:p>
            <a:pPr eaLnBrk="1" hangingPunct="1"/>
            <a:endParaRPr lang="en-US" sz="2800" dirty="0">
              <a:latin typeface="Perpetu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629739"/>
            <a:ext cx="4288417" cy="4288417"/>
          </a:xfrm>
          <a:prstGeom prst="rect">
            <a:avLst/>
          </a:prstGeom>
        </p:spPr>
      </p:pic>
    </p:spTree>
    <p:extLst>
      <p:ext uri="{BB962C8B-B14F-4D97-AF65-F5344CB8AC3E}">
        <p14:creationId xmlns:p14="http://schemas.microsoft.com/office/powerpoint/2010/main" val="2514966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685801" y="642938"/>
            <a:ext cx="5974432" cy="642937"/>
          </a:xfrm>
        </p:spPr>
        <p:txBody>
          <a:bodyPr>
            <a:normAutofit fontScale="90000"/>
          </a:bodyPr>
          <a:lstStyle/>
          <a:p>
            <a:pPr algn="r" rtl="1" eaLnBrk="1" hangingPunct="1">
              <a:defRPr/>
            </a:pPr>
            <a:r>
              <a:rPr lang="fa-IR" sz="4400" b="1" dirty="0">
                <a:solidFill>
                  <a:schemeClr val="accent2">
                    <a:lumMod val="75000"/>
                  </a:schemeClr>
                </a:solidFill>
                <a:latin typeface="Franklin Gothic Book" pitchFamily="34" charset="0"/>
                <a:cs typeface="B Nazanin" pitchFamily="2" charset="-78"/>
              </a:rPr>
              <a:t>پيش آگهی:</a:t>
            </a:r>
            <a:endParaRPr lang="en-US" sz="4400" b="1" dirty="0">
              <a:solidFill>
                <a:schemeClr val="accent2">
                  <a:lumMod val="75000"/>
                </a:schemeClr>
              </a:solidFill>
              <a:latin typeface="Franklin Gothic Book" pitchFamily="34" charset="0"/>
              <a:cs typeface="B Nazanin" pitchFamily="2" charset="-78"/>
            </a:endParaRPr>
          </a:p>
        </p:txBody>
      </p:sp>
      <p:sp>
        <p:nvSpPr>
          <p:cNvPr id="41987" name="Rectangle 3"/>
          <p:cNvSpPr>
            <a:spLocks noGrp="1"/>
          </p:cNvSpPr>
          <p:nvPr>
            <p:ph type="body" sz="half" idx="2"/>
          </p:nvPr>
        </p:nvSpPr>
        <p:spPr>
          <a:xfrm>
            <a:off x="4572000" y="1857375"/>
            <a:ext cx="2808312" cy="4111625"/>
          </a:xfrm>
        </p:spPr>
        <p:txBody>
          <a:bodyPr>
            <a:normAutofit lnSpcReduction="10000"/>
          </a:bodyPr>
          <a:lstStyle/>
          <a:p>
            <a:pPr algn="r" rtl="1" eaLnBrk="1" hangingPunct="1">
              <a:buFont typeface="Arial" pitchFamily="34" charset="0"/>
              <a:buChar char="•"/>
            </a:pPr>
            <a:r>
              <a:rPr lang="fa-IR" sz="2800" b="1" dirty="0">
                <a:solidFill>
                  <a:srgbClr val="000000"/>
                </a:solidFill>
                <a:latin typeface="Perpetua" pitchFamily="18" charset="0"/>
                <a:cs typeface="Titr" pitchFamily="2" charset="-78"/>
              </a:rPr>
              <a:t> </a:t>
            </a:r>
            <a:r>
              <a:rPr lang="fa-IR" sz="2800" b="1" dirty="0">
                <a:solidFill>
                  <a:srgbClr val="000000"/>
                </a:solidFill>
                <a:latin typeface="Perpetua" pitchFamily="18" charset="0"/>
                <a:cs typeface="B Nazanin" pitchFamily="2" charset="-78"/>
              </a:rPr>
              <a:t>با درمان به موقع و مناسب، پيش آگهی بسيار خوب است.</a:t>
            </a:r>
          </a:p>
          <a:p>
            <a:pPr algn="r" rtl="1" eaLnBrk="1" hangingPunct="1"/>
            <a:endParaRPr lang="fa-IR" sz="2800" b="1" dirty="0">
              <a:solidFill>
                <a:srgbClr val="000000"/>
              </a:solidFill>
              <a:latin typeface="Perpetua" pitchFamily="18" charset="0"/>
              <a:cs typeface="B Nazanin" pitchFamily="2" charset="-78"/>
            </a:endParaRPr>
          </a:p>
          <a:p>
            <a:pPr algn="r" rtl="1" eaLnBrk="1" hangingPunct="1">
              <a:buFont typeface="Arial" pitchFamily="34" charset="0"/>
              <a:buChar char="•"/>
            </a:pPr>
            <a:r>
              <a:rPr lang="fa-IR" sz="2800" b="1" dirty="0">
                <a:solidFill>
                  <a:srgbClr val="FF0000"/>
                </a:solidFill>
                <a:latin typeface="Perpetua" pitchFamily="18" charset="0"/>
                <a:cs typeface="B Nazanin" pitchFamily="2" charset="-78"/>
              </a:rPr>
              <a:t> </a:t>
            </a:r>
            <a:r>
              <a:rPr lang="fa-IR" sz="2800" b="1" dirty="0">
                <a:latin typeface="Perpetua" pitchFamily="18" charset="0"/>
                <a:cs typeface="B Nazanin" pitchFamily="2" charset="-78"/>
              </a:rPr>
              <a:t>بدون درمان و يا درمان نامناسب و يا ديررس، عقب ماندگی ذهنی اجتناب ناپذير است.</a:t>
            </a:r>
            <a:r>
              <a:rPr lang="en-US" sz="2800" dirty="0">
                <a:latin typeface="Perpetua" pitchFamily="18" charset="0"/>
                <a:cs typeface="B Nazanin" pitchFamily="2" charset="-78"/>
              </a:rPr>
              <a:t> </a:t>
            </a:r>
          </a:p>
        </p:txBody>
      </p:sp>
      <p:pic>
        <p:nvPicPr>
          <p:cNvPr id="47108" name="Picture 4" descr="F:\My Pictures\2552ixj.jpg"/>
          <p:cNvPicPr>
            <a:picLocks noChangeAspect="1" noChangeArrowheads="1"/>
          </p:cNvPicPr>
          <p:nvPr/>
        </p:nvPicPr>
        <p:blipFill>
          <a:blip r:embed="rId2" cstate="print"/>
          <a:srcRect/>
          <a:stretch>
            <a:fillRect/>
          </a:stretch>
        </p:blipFill>
        <p:spPr bwMode="auto">
          <a:xfrm>
            <a:off x="0" y="1000125"/>
            <a:ext cx="4524375" cy="5857875"/>
          </a:xfrm>
          <a:prstGeom prst="rect">
            <a:avLst/>
          </a:prstGeom>
          <a:noFill/>
          <a:ln w="9525">
            <a:noFill/>
            <a:miter lim="800000"/>
            <a:headEnd/>
            <a:tailEnd/>
          </a:ln>
        </p:spPr>
      </p:pic>
    </p:spTree>
    <p:extLst>
      <p:ext uri="{BB962C8B-B14F-4D97-AF65-F5344CB8AC3E}">
        <p14:creationId xmlns:p14="http://schemas.microsoft.com/office/powerpoint/2010/main" val="78509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41987">
                                            <p:txEl>
                                              <p:pRg st="0" end="0"/>
                                            </p:txEl>
                                          </p:spTgt>
                                        </p:tgtEl>
                                      </p:cBhvr>
                                    </p:animEffect>
                                    <p:set>
                                      <p:cBhvr>
                                        <p:cTn id="7" dur="1" fill="hold">
                                          <p:stCondLst>
                                            <p:cond delay="1999"/>
                                          </p:stCondLst>
                                        </p:cTn>
                                        <p:tgtEl>
                                          <p:spTgt spid="41987">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childTnLst>
                                    <p:animEffect transition="out" filter="diamond(in)">
                                      <p:cBhvr>
                                        <p:cTn id="11" dur="2000"/>
                                        <p:tgtEl>
                                          <p:spTgt spid="41987">
                                            <p:txEl>
                                              <p:pRg st="2" end="2"/>
                                            </p:txEl>
                                          </p:spTgt>
                                        </p:tgtEl>
                                      </p:cBhvr>
                                    </p:animEffect>
                                    <p:set>
                                      <p:cBhvr>
                                        <p:cTn id="12" dur="1" fill="hold">
                                          <p:stCondLst>
                                            <p:cond delay="1999"/>
                                          </p:stCondLst>
                                        </p:cTn>
                                        <p:tgtEl>
                                          <p:spTgt spid="41987">
                                            <p:txEl>
                                              <p:pRg st="2" end="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1" nodeType="clickEffect">
                                  <p:stCondLst>
                                    <p:cond delay="0"/>
                                  </p:stCondLst>
                                  <p:childTnLst>
                                    <p:set>
                                      <p:cBhvr>
                                        <p:cTn id="16" dur="1" fill="hold">
                                          <p:stCondLst>
                                            <p:cond delay="0"/>
                                          </p:stCondLst>
                                        </p:cTn>
                                        <p:tgtEl>
                                          <p:spTgt spid="41987">
                                            <p:txEl>
                                              <p:pRg st="0" end="0"/>
                                            </p:txEl>
                                          </p:spTgt>
                                        </p:tgtEl>
                                        <p:attrNameLst>
                                          <p:attrName>style.visibility</p:attrName>
                                        </p:attrNameLst>
                                      </p:cBhvr>
                                      <p:to>
                                        <p:strVal val="visible"/>
                                      </p:to>
                                    </p:set>
                                    <p:animEffect transition="in" filter="box(in)">
                                      <p:cBhvr>
                                        <p:cTn id="17" dur="500"/>
                                        <p:tgtEl>
                                          <p:spTgt spid="419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1" nodeType="clickEffect">
                                  <p:stCondLst>
                                    <p:cond delay="0"/>
                                  </p:stCondLst>
                                  <p:childTnLst>
                                    <p:set>
                                      <p:cBhvr>
                                        <p:cTn id="21" dur="1" fill="hold">
                                          <p:stCondLst>
                                            <p:cond delay="0"/>
                                          </p:stCondLst>
                                        </p:cTn>
                                        <p:tgtEl>
                                          <p:spTgt spid="41987">
                                            <p:txEl>
                                              <p:pRg st="2" end="2"/>
                                            </p:txEl>
                                          </p:spTgt>
                                        </p:tgtEl>
                                        <p:attrNameLst>
                                          <p:attrName>style.visibility</p:attrName>
                                        </p:attrNameLst>
                                      </p:cBhvr>
                                      <p:to>
                                        <p:strVal val="visible"/>
                                      </p:to>
                                    </p:set>
                                    <p:animEffect transition="in" filter="box(in)">
                                      <p:cBhvr>
                                        <p:cTn id="22"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P spid="41987"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625083"/>
            <a:ext cx="7128792" cy="4749558"/>
          </a:xfrm>
        </p:spPr>
      </p:pic>
      <p:sp>
        <p:nvSpPr>
          <p:cNvPr id="4" name="Text Placeholder 3"/>
          <p:cNvSpPr>
            <a:spLocks noGrp="1"/>
          </p:cNvSpPr>
          <p:nvPr>
            <p:ph type="body" sz="half" idx="2"/>
          </p:nvPr>
        </p:nvSpPr>
        <p:spPr>
          <a:xfrm>
            <a:off x="609598" y="514925"/>
            <a:ext cx="6050633" cy="537811"/>
          </a:xfrm>
        </p:spPr>
        <p:txBody>
          <a:bodyPr>
            <a:normAutofit/>
          </a:bodyPr>
          <a:lstStyle/>
          <a:p>
            <a:pPr algn="ctr"/>
            <a:r>
              <a:rPr lang="fa-IR" sz="2400" dirty="0">
                <a:solidFill>
                  <a:srgbClr val="FF0000"/>
                </a:solidFill>
                <a:cs typeface="B Titr" panose="00000700000000000000" pitchFamily="2" charset="-78"/>
              </a:rPr>
              <a:t>وضعیت شاخص های آماری برنامه در استان گیلان</a:t>
            </a:r>
            <a:endParaRPr lang="en-US" sz="2400" dirty="0">
              <a:solidFill>
                <a:srgbClr val="FF0000"/>
              </a:solidFill>
              <a:cs typeface="B Titr" panose="00000700000000000000" pitchFamily="2" charset="-78"/>
            </a:endParaRPr>
          </a:p>
        </p:txBody>
      </p:sp>
    </p:spTree>
    <p:extLst>
      <p:ext uri="{BB962C8B-B14F-4D97-AF65-F5344CB8AC3E}">
        <p14:creationId xmlns:p14="http://schemas.microsoft.com/office/powerpoint/2010/main" val="3918017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692696"/>
          <a:ext cx="7524328" cy="6165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9511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0" y="1556792"/>
          <a:ext cx="7452320"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79512" y="332656"/>
            <a:ext cx="6048672" cy="523220"/>
          </a:xfrm>
          <a:prstGeom prst="rect">
            <a:avLst/>
          </a:prstGeom>
          <a:noFill/>
        </p:spPr>
        <p:txBody>
          <a:bodyPr wrap="square" rtlCol="0">
            <a:spAutoFit/>
          </a:bodyPr>
          <a:lstStyle/>
          <a:p>
            <a:pPr algn="ctr" rtl="1"/>
            <a:r>
              <a:rPr lang="fa-IR" sz="2800" b="1" dirty="0">
                <a:cs typeface="B Titr" panose="00000700000000000000" pitchFamily="2" charset="-78"/>
              </a:rPr>
              <a:t>درصد غربالگری بهنگام نوزادان در استان گیلان</a:t>
            </a:r>
            <a:endParaRPr lang="en-US" sz="2800" b="1" dirty="0">
              <a:cs typeface="B Titr" panose="00000700000000000000" pitchFamily="2" charset="-78"/>
            </a:endParaRPr>
          </a:p>
        </p:txBody>
      </p:sp>
    </p:spTree>
    <p:extLst>
      <p:ext uri="{BB962C8B-B14F-4D97-AF65-F5344CB8AC3E}">
        <p14:creationId xmlns:p14="http://schemas.microsoft.com/office/powerpoint/2010/main" val="2662795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514350"/>
          <a:ext cx="7308304" cy="6343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5486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33716"/>
          </a:xfrm>
        </p:spPr>
      </p:pic>
    </p:spTree>
    <p:extLst>
      <p:ext uri="{BB962C8B-B14F-4D97-AF65-F5344CB8AC3E}">
        <p14:creationId xmlns:p14="http://schemas.microsoft.com/office/powerpoint/2010/main" val="365394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C:\Users\Shahin\Pictures\Bacheh\baby-hand-flower.jpg"/>
          <p:cNvPicPr>
            <a:picLocks noChangeAspect="1" noChangeArrowheads="1"/>
          </p:cNvPicPr>
          <p:nvPr/>
        </p:nvPicPr>
        <p:blipFill>
          <a:blip r:embed="rId2" cstate="print"/>
          <a:srcRect/>
          <a:stretch>
            <a:fillRect/>
          </a:stretch>
        </p:blipFill>
        <p:spPr bwMode="auto">
          <a:xfrm>
            <a:off x="0" y="-381000"/>
            <a:ext cx="9448800" cy="7239000"/>
          </a:xfrm>
          <a:prstGeom prst="rect">
            <a:avLst/>
          </a:prstGeom>
          <a:noFill/>
        </p:spPr>
      </p:pic>
      <p:sp>
        <p:nvSpPr>
          <p:cNvPr id="6" name="Rectangle 5"/>
          <p:cNvSpPr/>
          <p:nvPr/>
        </p:nvSpPr>
        <p:spPr>
          <a:xfrm>
            <a:off x="0" y="1371600"/>
            <a:ext cx="3581400" cy="2554545"/>
          </a:xfrm>
          <a:prstGeom prst="rect">
            <a:avLst/>
          </a:prstGeom>
          <a:noFill/>
        </p:spPr>
        <p:txBody>
          <a:bodyPr wrap="square" lIns="91440" tIns="45720" rIns="91440" bIns="45720">
            <a:spAutoFit/>
          </a:bodyPr>
          <a:lstStyle/>
          <a:p>
            <a:pPr algn="ctr"/>
            <a:r>
              <a:rPr lang="fa-IR" sz="8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با سپاس</a:t>
            </a:r>
            <a:endParaRPr lang="en-US" sz="8000" dirty="0">
              <a:solidFill>
                <a:srgbClr val="FFCC00"/>
              </a:solidFill>
              <a:cs typeface="B Titr" pitchFamily="2" charset="-78"/>
            </a:endParaRPr>
          </a:p>
        </p:txBody>
      </p:sp>
    </p:spTree>
    <p:extLst>
      <p:ext uri="{BB962C8B-B14F-4D97-AF65-F5344CB8AC3E}">
        <p14:creationId xmlns:p14="http://schemas.microsoft.com/office/powerpoint/2010/main" val="449833359"/>
      </p:ext>
    </p:extLst>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1214438" y="428625"/>
            <a:ext cx="4365674" cy="1071563"/>
          </a:xfrm>
        </p:spPr>
        <p:txBody>
          <a:bodyPr/>
          <a:lstStyle/>
          <a:p>
            <a:pPr algn="r" eaLnBrk="1" hangingPunct="1">
              <a:defRPr/>
            </a:pPr>
            <a:r>
              <a:rPr lang="ar-SA" sz="4800" b="1" dirty="0">
                <a:solidFill>
                  <a:schemeClr val="accent2">
                    <a:lumMod val="75000"/>
                  </a:schemeClr>
                </a:solidFill>
                <a:latin typeface="Franklin Gothic Book" pitchFamily="34" charset="0"/>
                <a:cs typeface="B Nazanin" pitchFamily="2" charset="-78"/>
              </a:rPr>
              <a:t>اهداف ويژه</a:t>
            </a:r>
            <a:r>
              <a:rPr lang="fa-IR" sz="4800" b="1" dirty="0">
                <a:solidFill>
                  <a:schemeClr val="accent2">
                    <a:lumMod val="75000"/>
                  </a:schemeClr>
                </a:solidFill>
                <a:latin typeface="Franklin Gothic Book" pitchFamily="34" charset="0"/>
                <a:cs typeface="B Nazanin" pitchFamily="2" charset="-78"/>
              </a:rPr>
              <a:t>:</a:t>
            </a:r>
            <a:endParaRPr lang="en-US" sz="4800" b="1" dirty="0">
              <a:solidFill>
                <a:schemeClr val="accent2">
                  <a:lumMod val="75000"/>
                </a:schemeClr>
              </a:solidFill>
              <a:latin typeface="Franklin Gothic Book" pitchFamily="34" charset="0"/>
              <a:cs typeface="B Nazanin" pitchFamily="2" charset="-78"/>
            </a:endParaRPr>
          </a:p>
        </p:txBody>
      </p:sp>
      <p:sp>
        <p:nvSpPr>
          <p:cNvPr id="79875" name="Rectangle 3"/>
          <p:cNvSpPr>
            <a:spLocks noGrp="1"/>
          </p:cNvSpPr>
          <p:nvPr>
            <p:ph type="body" sz="half" idx="2"/>
          </p:nvPr>
        </p:nvSpPr>
        <p:spPr>
          <a:xfrm>
            <a:off x="395288" y="1773238"/>
            <a:ext cx="7057032" cy="4246562"/>
          </a:xfrm>
        </p:spPr>
        <p:txBody>
          <a:bodyPr/>
          <a:lstStyle/>
          <a:p>
            <a:pPr algn="r" rtl="1" eaLnBrk="1" hangingPunct="1">
              <a:lnSpc>
                <a:spcPct val="90000"/>
              </a:lnSpc>
              <a:buFont typeface="Wingdings" pitchFamily="2" charset="2"/>
              <a:buChar char="ü"/>
            </a:pPr>
            <a:r>
              <a:rPr lang="fa-IR" sz="3200" b="1" dirty="0">
                <a:solidFill>
                  <a:srgbClr val="000000"/>
                </a:solidFill>
                <a:latin typeface="Arial" pitchFamily="34" charset="0"/>
                <a:cs typeface="B Nazanin" pitchFamily="2" charset="-78"/>
              </a:rPr>
              <a:t> </a:t>
            </a:r>
            <a:r>
              <a:rPr lang="ar-SA" sz="3200" b="1" dirty="0">
                <a:solidFill>
                  <a:srgbClr val="000000"/>
                </a:solidFill>
                <a:latin typeface="Arial" pitchFamily="34" charset="0"/>
                <a:cs typeface="B Nazanin" pitchFamily="2" charset="-78"/>
              </a:rPr>
              <a:t>غربالگر</a:t>
            </a:r>
            <a:r>
              <a:rPr lang="fa-IR" sz="3200" b="1" dirty="0">
                <a:solidFill>
                  <a:srgbClr val="000000"/>
                </a:solidFill>
                <a:latin typeface="Arial" pitchFamily="34" charset="0"/>
                <a:cs typeface="B Nazanin" pitchFamily="2" charset="-78"/>
              </a:rPr>
              <a:t>ی کليه</a:t>
            </a:r>
            <a:r>
              <a:rPr lang="ar-SA" sz="3200" b="1" dirty="0">
                <a:solidFill>
                  <a:srgbClr val="000000"/>
                </a:solidFill>
                <a:latin typeface="Arial" pitchFamily="34" charset="0"/>
                <a:cs typeface="B Nazanin" pitchFamily="2" charset="-78"/>
              </a:rPr>
              <a:t> نوزادان در بدو تولد</a:t>
            </a:r>
            <a:endParaRPr lang="fa-IR" sz="3200" b="1" dirty="0">
              <a:solidFill>
                <a:srgbClr val="000000"/>
              </a:solidFill>
              <a:latin typeface="Arial" pitchFamily="34" charset="0"/>
              <a:cs typeface="B Nazanin" pitchFamily="2" charset="-78"/>
            </a:endParaRPr>
          </a:p>
          <a:p>
            <a:pPr algn="r" rtl="1" eaLnBrk="1" hangingPunct="1">
              <a:lnSpc>
                <a:spcPct val="90000"/>
              </a:lnSpc>
              <a:buFont typeface="Wingdings" pitchFamily="2" charset="2"/>
              <a:buChar char="ü"/>
            </a:pPr>
            <a:r>
              <a:rPr lang="fa-IR" sz="3200" b="1" dirty="0">
                <a:solidFill>
                  <a:srgbClr val="000000"/>
                </a:solidFill>
                <a:latin typeface="Arial" pitchFamily="34" charset="0"/>
                <a:cs typeface="B Nazanin" pitchFamily="2" charset="-78"/>
              </a:rPr>
              <a:t> </a:t>
            </a:r>
            <a:r>
              <a:rPr lang="ar-SA" sz="3200" b="1" dirty="0">
                <a:solidFill>
                  <a:srgbClr val="000000"/>
                </a:solidFill>
                <a:latin typeface="Arial" pitchFamily="34" charset="0"/>
                <a:cs typeface="B Nazanin" pitchFamily="2" charset="-78"/>
              </a:rPr>
              <a:t>شناسا</a:t>
            </a:r>
            <a:r>
              <a:rPr lang="fa-IR" sz="3200" b="1" dirty="0">
                <a:solidFill>
                  <a:srgbClr val="000000"/>
                </a:solidFill>
                <a:latin typeface="Arial" pitchFamily="34" charset="0"/>
                <a:cs typeface="B Nazanin" pitchFamily="2" charset="-78"/>
              </a:rPr>
              <a:t>يی</a:t>
            </a:r>
            <a:r>
              <a:rPr lang="ar-SA" sz="3200" b="1" dirty="0">
                <a:solidFill>
                  <a:srgbClr val="000000"/>
                </a:solidFill>
                <a:latin typeface="Arial" pitchFamily="34" charset="0"/>
                <a:cs typeface="B Nazanin" pitchFamily="2" charset="-78"/>
              </a:rPr>
              <a:t> نوزادان مبتلا </a:t>
            </a:r>
            <a:r>
              <a:rPr lang="fa-IR" sz="3200" b="1" dirty="0">
                <a:solidFill>
                  <a:srgbClr val="000000"/>
                </a:solidFill>
                <a:latin typeface="Arial" pitchFamily="34" charset="0"/>
                <a:cs typeface="B Nazanin" pitchFamily="2" charset="-78"/>
              </a:rPr>
              <a:t>به </a:t>
            </a:r>
            <a:r>
              <a:rPr lang="en-US" sz="3200" b="1" dirty="0">
                <a:solidFill>
                  <a:srgbClr val="000000"/>
                </a:solidFill>
                <a:latin typeface="Arial" pitchFamily="34" charset="0"/>
                <a:cs typeface="B Nazanin" pitchFamily="2" charset="-78"/>
              </a:rPr>
              <a:t>CH</a:t>
            </a:r>
            <a:r>
              <a:rPr lang="fa-IR" sz="3200" b="1" dirty="0">
                <a:solidFill>
                  <a:srgbClr val="000000"/>
                </a:solidFill>
                <a:latin typeface="Arial" pitchFamily="34" charset="0"/>
                <a:cs typeface="B Nazanin" pitchFamily="2" charset="-78"/>
              </a:rPr>
              <a:t> و </a:t>
            </a:r>
            <a:r>
              <a:rPr lang="ar-SA" sz="3200" b="1" dirty="0">
                <a:solidFill>
                  <a:srgbClr val="000000"/>
                </a:solidFill>
                <a:latin typeface="Arial" pitchFamily="34" charset="0"/>
                <a:cs typeface="B Nazanin" pitchFamily="2" charset="-78"/>
              </a:rPr>
              <a:t>افزايش گذرا</a:t>
            </a:r>
            <a:r>
              <a:rPr lang="fa-IR" sz="3200" b="1" dirty="0">
                <a:solidFill>
                  <a:srgbClr val="000000"/>
                </a:solidFill>
                <a:latin typeface="Arial" pitchFamily="34" charset="0"/>
                <a:cs typeface="B Nazanin" pitchFamily="2" charset="-78"/>
              </a:rPr>
              <a:t>ی</a:t>
            </a:r>
            <a:r>
              <a:rPr lang="ar-SA" sz="3200" b="1" dirty="0">
                <a:solidFill>
                  <a:srgbClr val="000000"/>
                </a:solidFill>
                <a:latin typeface="Arial" pitchFamily="34" charset="0"/>
                <a:cs typeface="B Nazanin" pitchFamily="2" charset="-78"/>
              </a:rPr>
              <a:t> </a:t>
            </a:r>
            <a:r>
              <a:rPr lang="en-US" sz="3200" b="1" dirty="0">
                <a:solidFill>
                  <a:srgbClr val="000000"/>
                </a:solidFill>
                <a:latin typeface="Arial" pitchFamily="34" charset="0"/>
                <a:cs typeface="B Nazanin" pitchFamily="2" charset="-78"/>
              </a:rPr>
              <a:t>TSH</a:t>
            </a:r>
            <a:endParaRPr lang="fa-IR" sz="3200" b="1" dirty="0">
              <a:solidFill>
                <a:srgbClr val="000000"/>
              </a:solidFill>
              <a:latin typeface="Arial" pitchFamily="34" charset="0"/>
              <a:cs typeface="B Nazanin" pitchFamily="2" charset="-78"/>
            </a:endParaRPr>
          </a:p>
          <a:p>
            <a:pPr algn="r" rtl="1" eaLnBrk="1" hangingPunct="1">
              <a:lnSpc>
                <a:spcPct val="90000"/>
              </a:lnSpc>
              <a:buFont typeface="Wingdings" pitchFamily="2" charset="2"/>
              <a:buChar char="ü"/>
            </a:pPr>
            <a:r>
              <a:rPr lang="fa-IR" sz="3200" b="1" dirty="0">
                <a:solidFill>
                  <a:srgbClr val="000000"/>
                </a:solidFill>
                <a:latin typeface="Arial" pitchFamily="34" charset="0"/>
                <a:cs typeface="B Nazanin" pitchFamily="2" charset="-78"/>
              </a:rPr>
              <a:t> </a:t>
            </a:r>
            <a:r>
              <a:rPr lang="ar-SA" sz="3200" b="1" dirty="0">
                <a:solidFill>
                  <a:srgbClr val="000000"/>
                </a:solidFill>
                <a:latin typeface="Arial" pitchFamily="34" charset="0"/>
                <a:cs typeface="B Nazanin" pitchFamily="2" charset="-78"/>
              </a:rPr>
              <a:t>كنترل و درمان </a:t>
            </a:r>
            <a:r>
              <a:rPr lang="fa-IR" sz="3200" b="1" dirty="0">
                <a:solidFill>
                  <a:srgbClr val="000000"/>
                </a:solidFill>
                <a:latin typeface="Arial" pitchFamily="34" charset="0"/>
                <a:cs typeface="B Nazanin" pitchFamily="2" charset="-78"/>
              </a:rPr>
              <a:t>مناسب </a:t>
            </a:r>
            <a:r>
              <a:rPr lang="ar-SA" sz="3200" b="1" dirty="0">
                <a:solidFill>
                  <a:srgbClr val="000000"/>
                </a:solidFill>
                <a:latin typeface="Arial" pitchFamily="34" charset="0"/>
                <a:cs typeface="B Nazanin" pitchFamily="2" charset="-78"/>
              </a:rPr>
              <a:t>نوزادان مبتلا</a:t>
            </a:r>
            <a:endParaRPr lang="fa-IR" sz="3200" b="1" dirty="0">
              <a:solidFill>
                <a:srgbClr val="000000"/>
              </a:solidFill>
              <a:latin typeface="Arial" pitchFamily="34" charset="0"/>
              <a:cs typeface="B Nazanin" pitchFamily="2" charset="-78"/>
            </a:endParaRPr>
          </a:p>
          <a:p>
            <a:pPr algn="r" rtl="1" eaLnBrk="1" hangingPunct="1">
              <a:lnSpc>
                <a:spcPct val="90000"/>
              </a:lnSpc>
              <a:buFont typeface="Wingdings" pitchFamily="2" charset="2"/>
              <a:buChar char="ü"/>
            </a:pPr>
            <a:r>
              <a:rPr lang="fa-IR" sz="3200" b="1" dirty="0">
                <a:solidFill>
                  <a:srgbClr val="000000"/>
                </a:solidFill>
                <a:latin typeface="Arial" pitchFamily="34" charset="0"/>
                <a:cs typeface="B Nazanin" pitchFamily="2" charset="-78"/>
              </a:rPr>
              <a:t> </a:t>
            </a:r>
            <a:r>
              <a:rPr lang="ar-SA" sz="3200" b="1" dirty="0">
                <a:solidFill>
                  <a:srgbClr val="000000"/>
                </a:solidFill>
                <a:latin typeface="Arial" pitchFamily="34" charset="0"/>
                <a:cs typeface="B Nazanin" pitchFamily="2" charset="-78"/>
              </a:rPr>
              <a:t>پيشگير</a:t>
            </a:r>
            <a:r>
              <a:rPr lang="fa-IR" sz="3200" b="1" dirty="0">
                <a:solidFill>
                  <a:srgbClr val="000000"/>
                </a:solidFill>
                <a:latin typeface="Arial" pitchFamily="34" charset="0"/>
                <a:cs typeface="B Nazanin" pitchFamily="2" charset="-78"/>
              </a:rPr>
              <a:t>ی</a:t>
            </a:r>
            <a:r>
              <a:rPr lang="ar-SA" sz="3200" b="1" dirty="0">
                <a:solidFill>
                  <a:srgbClr val="000000"/>
                </a:solidFill>
                <a:latin typeface="Arial" pitchFamily="34" charset="0"/>
                <a:cs typeface="B Nazanin" pitchFamily="2" charset="-78"/>
              </a:rPr>
              <a:t> از عقب افتادگي ذهن</a:t>
            </a:r>
            <a:r>
              <a:rPr lang="fa-IR" sz="3200" b="1" dirty="0">
                <a:solidFill>
                  <a:srgbClr val="000000"/>
                </a:solidFill>
                <a:latin typeface="Arial" pitchFamily="34" charset="0"/>
                <a:cs typeface="B Nazanin" pitchFamily="2" charset="-78"/>
              </a:rPr>
              <a:t>ی</a:t>
            </a:r>
            <a:r>
              <a:rPr lang="ar-SA" sz="3200" b="1" dirty="0">
                <a:solidFill>
                  <a:srgbClr val="000000"/>
                </a:solidFill>
                <a:latin typeface="Arial" pitchFamily="34" charset="0"/>
                <a:cs typeface="B Nazanin" pitchFamily="2" charset="-78"/>
              </a:rPr>
              <a:t> و ديگرعوارض </a:t>
            </a:r>
            <a:r>
              <a:rPr lang="en-US" sz="3200" b="1" dirty="0">
                <a:solidFill>
                  <a:srgbClr val="000000"/>
                </a:solidFill>
                <a:latin typeface="Arial" pitchFamily="34" charset="0"/>
                <a:cs typeface="B Nazanin" pitchFamily="2" charset="-78"/>
              </a:rPr>
              <a:t>CH</a:t>
            </a:r>
            <a:endParaRPr lang="fa-IR" sz="3200" b="1" dirty="0">
              <a:solidFill>
                <a:srgbClr val="000000"/>
              </a:solidFill>
              <a:latin typeface="Arial" pitchFamily="34" charset="0"/>
              <a:cs typeface="B Nazanin" pitchFamily="2" charset="-78"/>
            </a:endParaRPr>
          </a:p>
          <a:p>
            <a:pPr algn="r" rtl="1" eaLnBrk="1" hangingPunct="1">
              <a:lnSpc>
                <a:spcPct val="90000"/>
              </a:lnSpc>
              <a:buFont typeface="Wingdings" pitchFamily="2" charset="2"/>
              <a:buChar char="ü"/>
            </a:pPr>
            <a:r>
              <a:rPr lang="fa-IR" sz="3200" b="1" dirty="0">
                <a:solidFill>
                  <a:srgbClr val="000000"/>
                </a:solidFill>
                <a:latin typeface="Arial" pitchFamily="34" charset="0"/>
                <a:cs typeface="B Nazanin" pitchFamily="2" charset="-78"/>
              </a:rPr>
              <a:t> </a:t>
            </a:r>
            <a:r>
              <a:rPr lang="ar-SA" sz="3200" b="1" dirty="0">
                <a:solidFill>
                  <a:srgbClr val="000000"/>
                </a:solidFill>
                <a:latin typeface="Arial" pitchFamily="34" charset="0"/>
                <a:cs typeface="B Nazanin" pitchFamily="2" charset="-78"/>
              </a:rPr>
              <a:t>ايجاد زمينه ا</a:t>
            </a:r>
            <a:r>
              <a:rPr lang="fa-IR" sz="3200" b="1" dirty="0">
                <a:solidFill>
                  <a:srgbClr val="000000"/>
                </a:solidFill>
                <a:latin typeface="Arial" pitchFamily="34" charset="0"/>
                <a:cs typeface="B Nazanin" pitchFamily="2" charset="-78"/>
              </a:rPr>
              <a:t>ی</a:t>
            </a:r>
            <a:r>
              <a:rPr lang="ar-SA" sz="3200" b="1" dirty="0">
                <a:solidFill>
                  <a:srgbClr val="000000"/>
                </a:solidFill>
                <a:latin typeface="Arial" pitchFamily="34" charset="0"/>
                <a:cs typeface="B Nazanin" pitchFamily="2" charset="-78"/>
              </a:rPr>
              <a:t> برا</a:t>
            </a:r>
            <a:r>
              <a:rPr lang="fa-IR" sz="3200" b="1" dirty="0">
                <a:solidFill>
                  <a:srgbClr val="000000"/>
                </a:solidFill>
                <a:latin typeface="Arial" pitchFamily="34" charset="0"/>
                <a:cs typeface="B Nazanin" pitchFamily="2" charset="-78"/>
              </a:rPr>
              <a:t>ی</a:t>
            </a:r>
            <a:r>
              <a:rPr lang="ar-SA" sz="3200" b="1" dirty="0">
                <a:solidFill>
                  <a:srgbClr val="000000"/>
                </a:solidFill>
                <a:latin typeface="Arial" pitchFamily="34" charset="0"/>
                <a:cs typeface="B Nazanin" pitchFamily="2" charset="-78"/>
              </a:rPr>
              <a:t> غربالگر</a:t>
            </a:r>
            <a:r>
              <a:rPr lang="fa-IR" sz="3200" b="1" dirty="0">
                <a:solidFill>
                  <a:srgbClr val="000000"/>
                </a:solidFill>
                <a:latin typeface="Arial" pitchFamily="34" charset="0"/>
                <a:cs typeface="B Nazanin" pitchFamily="2" charset="-78"/>
              </a:rPr>
              <a:t>ی</a:t>
            </a:r>
            <a:r>
              <a:rPr lang="ar-SA" sz="3200" b="1" dirty="0">
                <a:solidFill>
                  <a:srgbClr val="000000"/>
                </a:solidFill>
                <a:latin typeface="Arial" pitchFamily="34" charset="0"/>
                <a:cs typeface="B Nazanin" pitchFamily="2" charset="-78"/>
              </a:rPr>
              <a:t> ديگر بيماريها</a:t>
            </a:r>
            <a:r>
              <a:rPr lang="fa-IR" sz="3200" b="1" dirty="0">
                <a:solidFill>
                  <a:srgbClr val="000000"/>
                </a:solidFill>
                <a:latin typeface="Arial" pitchFamily="34" charset="0"/>
                <a:cs typeface="B Nazanin" pitchFamily="2" charset="-78"/>
              </a:rPr>
              <a:t>ی</a:t>
            </a:r>
            <a:r>
              <a:rPr lang="ar-SA" sz="3200" b="1" dirty="0">
                <a:solidFill>
                  <a:srgbClr val="000000"/>
                </a:solidFill>
                <a:latin typeface="Arial" pitchFamily="34" charset="0"/>
                <a:cs typeface="B Nazanin" pitchFamily="2" charset="-78"/>
              </a:rPr>
              <a:t> متابوليك نوزاد</a:t>
            </a:r>
            <a:r>
              <a:rPr lang="fa-IR" sz="3200" b="1" dirty="0">
                <a:solidFill>
                  <a:srgbClr val="000000"/>
                </a:solidFill>
                <a:latin typeface="Arial" pitchFamily="34" charset="0"/>
                <a:cs typeface="B Nazanin" pitchFamily="2" charset="-78"/>
              </a:rPr>
              <a:t>ی</a:t>
            </a:r>
            <a:endParaRPr lang="en-US" sz="3200" b="1" dirty="0">
              <a:solidFill>
                <a:srgbClr val="000000"/>
              </a:solidFill>
              <a:latin typeface="Arial" pitchFamily="34" charset="0"/>
              <a:cs typeface="B Nazanin" pitchFamily="2" charset="-78"/>
            </a:endParaRPr>
          </a:p>
        </p:txBody>
      </p:sp>
    </p:spTree>
    <p:extLst>
      <p:ext uri="{BB962C8B-B14F-4D97-AF65-F5344CB8AC3E}">
        <p14:creationId xmlns:p14="http://schemas.microsoft.com/office/powerpoint/2010/main" val="218849689"/>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1000" fill="hold"/>
                                        <p:tgtEl>
                                          <p:spTgt spid="79874"/>
                                        </p:tgtEl>
                                        <p:attrNameLst>
                                          <p:attrName>ppt_w</p:attrName>
                                        </p:attrNameLst>
                                      </p:cBhvr>
                                      <p:tavLst>
                                        <p:tav tm="0">
                                          <p:val>
                                            <p:strVal val="#ppt_w+.3"/>
                                          </p:val>
                                        </p:tav>
                                        <p:tav tm="100000">
                                          <p:val>
                                            <p:strVal val="#ppt_w"/>
                                          </p:val>
                                        </p:tav>
                                      </p:tavLst>
                                    </p:anim>
                                    <p:anim calcmode="lin" valueType="num">
                                      <p:cBhvr>
                                        <p:cTn id="8" dur="1000" fill="hold"/>
                                        <p:tgtEl>
                                          <p:spTgt spid="79874"/>
                                        </p:tgtEl>
                                        <p:attrNameLst>
                                          <p:attrName>ppt_h</p:attrName>
                                        </p:attrNameLst>
                                      </p:cBhvr>
                                      <p:tavLst>
                                        <p:tav tm="0">
                                          <p:val>
                                            <p:strVal val="#ppt_h"/>
                                          </p:val>
                                        </p:tav>
                                        <p:tav tm="100000">
                                          <p:val>
                                            <p:strVal val="#ppt_h"/>
                                          </p:val>
                                        </p:tav>
                                      </p:tavLst>
                                    </p:anim>
                                    <p:animEffect transition="in" filter="fade">
                                      <p:cBhvr>
                                        <p:cTn id="9" dur="1000"/>
                                        <p:tgtEl>
                                          <p:spTgt spid="7987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9875">
                                            <p:txEl>
                                              <p:pRg st="0" end="0"/>
                                            </p:txEl>
                                          </p:spTgt>
                                        </p:tgtEl>
                                        <p:attrNameLst>
                                          <p:attrName>style.visibility</p:attrName>
                                        </p:attrNameLst>
                                      </p:cBhvr>
                                      <p:to>
                                        <p:strVal val="visible"/>
                                      </p:to>
                                    </p:set>
                                    <p:anim calcmode="lin" valueType="num">
                                      <p:cBhvr>
                                        <p:cTn id="14" dur="1000" fill="hold"/>
                                        <p:tgtEl>
                                          <p:spTgt spid="7987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7987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987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9875">
                                            <p:txEl>
                                              <p:pRg st="1" end="1"/>
                                            </p:txEl>
                                          </p:spTgt>
                                        </p:tgtEl>
                                        <p:attrNameLst>
                                          <p:attrName>style.visibility</p:attrName>
                                        </p:attrNameLst>
                                      </p:cBhvr>
                                      <p:to>
                                        <p:strVal val="visible"/>
                                      </p:to>
                                    </p:set>
                                    <p:anim calcmode="lin" valueType="num">
                                      <p:cBhvr>
                                        <p:cTn id="21" dur="1000" fill="hold"/>
                                        <p:tgtEl>
                                          <p:spTgt spid="79875">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7987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7987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79875">
                                            <p:txEl>
                                              <p:pRg st="2" end="2"/>
                                            </p:txEl>
                                          </p:spTgt>
                                        </p:tgtEl>
                                        <p:attrNameLst>
                                          <p:attrName>style.visibility</p:attrName>
                                        </p:attrNameLst>
                                      </p:cBhvr>
                                      <p:to>
                                        <p:strVal val="visible"/>
                                      </p:to>
                                    </p:set>
                                    <p:anim calcmode="lin" valueType="num">
                                      <p:cBhvr>
                                        <p:cTn id="28" dur="1000" fill="hold"/>
                                        <p:tgtEl>
                                          <p:spTgt spid="79875">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7987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7987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79875">
                                            <p:txEl>
                                              <p:pRg st="3" end="3"/>
                                            </p:txEl>
                                          </p:spTgt>
                                        </p:tgtEl>
                                        <p:attrNameLst>
                                          <p:attrName>style.visibility</p:attrName>
                                        </p:attrNameLst>
                                      </p:cBhvr>
                                      <p:to>
                                        <p:strVal val="visible"/>
                                      </p:to>
                                    </p:set>
                                    <p:anim calcmode="lin" valueType="num">
                                      <p:cBhvr>
                                        <p:cTn id="35" dur="1000" fill="hold"/>
                                        <p:tgtEl>
                                          <p:spTgt spid="79875">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79875">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7987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79875">
                                            <p:txEl>
                                              <p:pRg st="4" end="4"/>
                                            </p:txEl>
                                          </p:spTgt>
                                        </p:tgtEl>
                                        <p:attrNameLst>
                                          <p:attrName>style.visibility</p:attrName>
                                        </p:attrNameLst>
                                      </p:cBhvr>
                                      <p:to>
                                        <p:strVal val="visible"/>
                                      </p:to>
                                    </p:set>
                                    <p:anim calcmode="lin" valueType="num">
                                      <p:cBhvr>
                                        <p:cTn id="42" dur="1000" fill="hold"/>
                                        <p:tgtEl>
                                          <p:spTgt spid="79875">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79875">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798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914400" y="500063"/>
            <a:ext cx="6105872" cy="785812"/>
          </a:xfrm>
        </p:spPr>
        <p:txBody>
          <a:bodyPr/>
          <a:lstStyle/>
          <a:p>
            <a:pPr algn="r" rtl="1" eaLnBrk="1" hangingPunct="1">
              <a:defRPr/>
            </a:pPr>
            <a:r>
              <a:rPr lang="fa-IR" sz="4000" b="1" dirty="0">
                <a:solidFill>
                  <a:schemeClr val="accent2">
                    <a:lumMod val="75000"/>
                  </a:schemeClr>
                </a:solidFill>
                <a:latin typeface="Franklin Gothic Book" pitchFamily="34" charset="0"/>
                <a:cs typeface="B Nazanin" pitchFamily="2" charset="-78"/>
              </a:rPr>
              <a:t>ويژگی های برنامه غربالگری </a:t>
            </a:r>
            <a:r>
              <a:rPr lang="en-US" sz="4000" b="1" dirty="0">
                <a:solidFill>
                  <a:schemeClr val="accent2">
                    <a:lumMod val="75000"/>
                  </a:schemeClr>
                </a:solidFill>
                <a:latin typeface="Franklin Gothic Book" pitchFamily="34" charset="0"/>
                <a:cs typeface="B Nazanin" pitchFamily="2" charset="-78"/>
              </a:rPr>
              <a:t>CH</a:t>
            </a:r>
          </a:p>
        </p:txBody>
      </p:sp>
      <p:sp>
        <p:nvSpPr>
          <p:cNvPr id="68611" name="Rectangle 3"/>
          <p:cNvSpPr>
            <a:spLocks noGrp="1"/>
          </p:cNvSpPr>
          <p:nvPr>
            <p:ph type="body" sz="half" idx="2"/>
          </p:nvPr>
        </p:nvSpPr>
        <p:spPr>
          <a:xfrm>
            <a:off x="107504" y="1500174"/>
            <a:ext cx="7344815" cy="5143499"/>
          </a:xfrm>
        </p:spPr>
        <p:txBody>
          <a:bodyPr>
            <a:normAutofit/>
          </a:bodyPr>
          <a:lstStyle/>
          <a:p>
            <a:pPr algn="r" rtl="1" eaLnBrk="1" fontAlgn="auto" hangingPunct="1">
              <a:lnSpc>
                <a:spcPct val="80000"/>
              </a:lnSpc>
              <a:spcAft>
                <a:spcPts val="0"/>
              </a:spcAft>
              <a:buClr>
                <a:schemeClr val="accent3"/>
              </a:buClr>
              <a:buFont typeface="Arial" pitchFamily="34" charset="0"/>
              <a:buChar char="•"/>
              <a:defRPr/>
            </a:pPr>
            <a:endParaRPr lang="fa-IR" sz="2800" b="1" dirty="0">
              <a:solidFill>
                <a:srgbClr val="000000"/>
              </a:solidFill>
              <a:latin typeface="Arial" pitchFamily="34" charset="0"/>
              <a:cs typeface="Arial" pitchFamily="34" charset="0"/>
            </a:endParaRPr>
          </a:p>
          <a:p>
            <a:pPr algn="just" rtl="1" eaLnBrk="1" fontAlgn="auto" hangingPunct="1">
              <a:lnSpc>
                <a:spcPct val="80000"/>
              </a:lnSpc>
              <a:spcAft>
                <a:spcPts val="0"/>
              </a:spcAft>
              <a:buClr>
                <a:schemeClr val="accent3"/>
              </a:buClr>
              <a:buFont typeface="Arial" pitchFamily="34" charset="0"/>
              <a:buChar char="•"/>
              <a:defRPr/>
            </a:pPr>
            <a:r>
              <a:rPr lang="fa-IR" sz="2800" b="1" dirty="0">
                <a:solidFill>
                  <a:srgbClr val="000000"/>
                </a:solidFill>
                <a:latin typeface="Arial" pitchFamily="34" charset="0"/>
                <a:cs typeface="Arial" pitchFamily="34" charset="0"/>
              </a:rPr>
              <a:t> </a:t>
            </a:r>
            <a:r>
              <a:rPr lang="ar-SA" sz="2800" b="1" dirty="0">
                <a:solidFill>
                  <a:srgbClr val="000000"/>
                </a:solidFill>
                <a:latin typeface="Arial" pitchFamily="34" charset="0"/>
                <a:cs typeface="B Nazanin" pitchFamily="2" charset="-78"/>
              </a:rPr>
              <a:t>نمونه گيري از پاشنه پا روز 3 تا 5 بعد از تولد</a:t>
            </a:r>
            <a:r>
              <a:rPr lang="fa-IR" sz="2800" b="1" dirty="0">
                <a:solidFill>
                  <a:srgbClr val="000000"/>
                </a:solidFill>
                <a:latin typeface="Arial" pitchFamily="34" charset="0"/>
                <a:cs typeface="B Nazanin" pitchFamily="2" charset="-78"/>
              </a:rPr>
              <a:t> ( در صورتی که به هر علت نتوان از کف پا یعنی قسمت های خارجی پاشنه پا نمونه تهیه کرد می توان از نرمه دست ، در امتداد انگشت کوچک نوزاد نمونه گیری نمود.</a:t>
            </a:r>
          </a:p>
          <a:p>
            <a:pPr algn="just" rtl="1" eaLnBrk="1" fontAlgn="auto" hangingPunct="1">
              <a:lnSpc>
                <a:spcPct val="80000"/>
              </a:lnSpc>
              <a:spcAft>
                <a:spcPts val="0"/>
              </a:spcAft>
              <a:buClr>
                <a:schemeClr val="accent3"/>
              </a:buClr>
              <a:buFont typeface="Arial" pitchFamily="34" charset="0"/>
              <a:buChar char="•"/>
              <a:defRPr/>
            </a:pPr>
            <a:r>
              <a:rPr lang="en-US" sz="2800" b="1" dirty="0">
                <a:solidFill>
                  <a:srgbClr val="000000"/>
                </a:solidFill>
                <a:latin typeface="Arial" pitchFamily="34" charset="0"/>
                <a:cs typeface="B Nazanin" pitchFamily="2" charset="-78"/>
              </a:rPr>
              <a:t>Cut- off </a:t>
            </a:r>
            <a:r>
              <a:rPr lang="fa-IR" sz="2800" b="1" dirty="0">
                <a:solidFill>
                  <a:srgbClr val="000000"/>
                </a:solidFill>
                <a:latin typeface="Arial" pitchFamily="34" charset="0"/>
                <a:cs typeface="B Nazanin" pitchFamily="2" charset="-78"/>
              </a:rPr>
              <a:t> </a:t>
            </a:r>
          </a:p>
          <a:p>
            <a:pPr algn="just" rtl="1" eaLnBrk="1" fontAlgn="auto" hangingPunct="1">
              <a:lnSpc>
                <a:spcPct val="80000"/>
              </a:lnSpc>
              <a:spcAft>
                <a:spcPts val="0"/>
              </a:spcAft>
              <a:buClr>
                <a:schemeClr val="accent3"/>
              </a:buClr>
              <a:buFont typeface="Arial" pitchFamily="34" charset="0"/>
              <a:buChar char="•"/>
              <a:defRPr/>
            </a:pPr>
            <a:r>
              <a:rPr lang="en-US" sz="2800" b="1" dirty="0">
                <a:solidFill>
                  <a:srgbClr val="000000"/>
                </a:solidFill>
                <a:latin typeface="Arial" pitchFamily="34" charset="0"/>
                <a:cs typeface="B Nazanin" pitchFamily="2" charset="-78"/>
              </a:rPr>
              <a:t> </a:t>
            </a:r>
            <a:r>
              <a:rPr lang="fa-IR" sz="2800" b="1" dirty="0">
                <a:solidFill>
                  <a:srgbClr val="000000"/>
                </a:solidFill>
                <a:latin typeface="Arial" pitchFamily="34" charset="0"/>
                <a:cs typeface="B Nazanin" pitchFamily="2" charset="-78"/>
              </a:rPr>
              <a:t>فراخوان فوری</a:t>
            </a:r>
            <a:r>
              <a:rPr lang="ar-SA" sz="2800" b="1" dirty="0">
                <a:solidFill>
                  <a:srgbClr val="000000"/>
                </a:solidFill>
                <a:latin typeface="Arial" pitchFamily="34" charset="0"/>
                <a:cs typeface="B Nazanin" pitchFamily="2" charset="-78"/>
              </a:rPr>
              <a:t> براي موارد </a:t>
            </a:r>
            <a:r>
              <a:rPr lang="fa-IR" sz="2800" b="1" dirty="0">
                <a:solidFill>
                  <a:srgbClr val="000000"/>
                </a:solidFill>
                <a:latin typeface="Arial" pitchFamily="34" charset="0"/>
                <a:cs typeface="B Nazanin" pitchFamily="2" charset="-78"/>
              </a:rPr>
              <a:t>با غربالگری مثبت</a:t>
            </a:r>
          </a:p>
          <a:p>
            <a:pPr algn="just" rtl="1" eaLnBrk="1" fontAlgn="auto" hangingPunct="1">
              <a:lnSpc>
                <a:spcPct val="80000"/>
              </a:lnSpc>
              <a:spcAft>
                <a:spcPts val="0"/>
              </a:spcAft>
              <a:buClr>
                <a:schemeClr val="accent3"/>
              </a:buClr>
              <a:buFont typeface="Arial" pitchFamily="34" charset="0"/>
              <a:buChar char="•"/>
              <a:defRPr/>
            </a:pPr>
            <a:r>
              <a:rPr lang="en-US" sz="2800" b="1" dirty="0">
                <a:solidFill>
                  <a:srgbClr val="000000"/>
                </a:solidFill>
                <a:latin typeface="Arial" pitchFamily="34" charset="0"/>
                <a:cs typeface="B Nazanin" pitchFamily="2" charset="-78"/>
              </a:rPr>
              <a:t> </a:t>
            </a:r>
            <a:r>
              <a:rPr lang="fa-IR" sz="2800" b="1" dirty="0">
                <a:solidFill>
                  <a:srgbClr val="000000"/>
                </a:solidFill>
                <a:latin typeface="Arial" pitchFamily="34" charset="0"/>
                <a:cs typeface="B Nazanin" pitchFamily="2" charset="-78"/>
              </a:rPr>
              <a:t>پس خوراند برای</a:t>
            </a:r>
            <a:r>
              <a:rPr lang="ar-SA" sz="2800" b="1" dirty="0">
                <a:solidFill>
                  <a:srgbClr val="000000"/>
                </a:solidFill>
                <a:latin typeface="Arial" pitchFamily="34" charset="0"/>
                <a:cs typeface="B Nazanin" pitchFamily="2" charset="-78"/>
              </a:rPr>
              <a:t> موارد</a:t>
            </a:r>
            <a:r>
              <a:rPr lang="fa-IR" sz="2800" b="1" dirty="0">
                <a:solidFill>
                  <a:srgbClr val="000000"/>
                </a:solidFill>
                <a:latin typeface="Arial" pitchFamily="34" charset="0"/>
                <a:cs typeface="B Nazanin" pitchFamily="2" charset="-78"/>
              </a:rPr>
              <a:t> منفی</a:t>
            </a:r>
          </a:p>
          <a:p>
            <a:pPr algn="just" rtl="1" eaLnBrk="1" fontAlgn="auto" hangingPunct="1">
              <a:lnSpc>
                <a:spcPct val="80000"/>
              </a:lnSpc>
              <a:spcAft>
                <a:spcPts val="0"/>
              </a:spcAft>
              <a:buClr>
                <a:schemeClr val="accent3"/>
              </a:buClr>
              <a:buFont typeface="Arial" pitchFamily="34" charset="0"/>
              <a:buChar char="•"/>
              <a:defRPr/>
            </a:pPr>
            <a:r>
              <a:rPr lang="en-US" sz="2800" b="1" dirty="0">
                <a:solidFill>
                  <a:srgbClr val="000000"/>
                </a:solidFill>
                <a:latin typeface="Arial" pitchFamily="34" charset="0"/>
                <a:cs typeface="B Nazanin" pitchFamily="2" charset="-78"/>
              </a:rPr>
              <a:t> </a:t>
            </a:r>
            <a:r>
              <a:rPr lang="fa-IR" sz="2800" b="1" dirty="0">
                <a:solidFill>
                  <a:srgbClr val="000000"/>
                </a:solidFill>
                <a:latin typeface="Arial" pitchFamily="34" charset="0"/>
                <a:cs typeface="B Nazanin" pitchFamily="2" charset="-78"/>
              </a:rPr>
              <a:t>آزمايشگاه منتخب برنامه در هر شهرستان</a:t>
            </a:r>
          </a:p>
          <a:p>
            <a:pPr algn="just" rtl="1" eaLnBrk="1" fontAlgn="auto" hangingPunct="1">
              <a:lnSpc>
                <a:spcPct val="80000"/>
              </a:lnSpc>
              <a:spcAft>
                <a:spcPts val="0"/>
              </a:spcAft>
              <a:buClr>
                <a:schemeClr val="accent3"/>
              </a:buClr>
              <a:buFont typeface="Arial" pitchFamily="34" charset="0"/>
              <a:buChar char="•"/>
              <a:defRPr/>
            </a:pPr>
            <a:r>
              <a:rPr lang="en-US" sz="2800" b="1" dirty="0">
                <a:solidFill>
                  <a:srgbClr val="000000"/>
                </a:solidFill>
                <a:latin typeface="Arial" pitchFamily="34" charset="0"/>
                <a:cs typeface="B Nazanin" pitchFamily="2" charset="-78"/>
              </a:rPr>
              <a:t> </a:t>
            </a:r>
            <a:r>
              <a:rPr lang="fa-IR" sz="2800" b="1" dirty="0">
                <a:solidFill>
                  <a:srgbClr val="000000"/>
                </a:solidFill>
                <a:latin typeface="Arial" pitchFamily="34" charset="0"/>
                <a:cs typeface="B Nazanin" pitchFamily="2" charset="-78"/>
              </a:rPr>
              <a:t>انجام آزمايش تاييد تشخيص</a:t>
            </a:r>
          </a:p>
          <a:p>
            <a:pPr algn="just" rtl="1" eaLnBrk="1" fontAlgn="auto" hangingPunct="1">
              <a:lnSpc>
                <a:spcPct val="80000"/>
              </a:lnSpc>
              <a:spcAft>
                <a:spcPts val="0"/>
              </a:spcAft>
              <a:buClr>
                <a:schemeClr val="accent3"/>
              </a:buClr>
              <a:buFont typeface="Arial" pitchFamily="34" charset="0"/>
              <a:buChar char="•"/>
              <a:defRPr/>
            </a:pPr>
            <a:r>
              <a:rPr lang="en-US" sz="2800" b="1" dirty="0">
                <a:solidFill>
                  <a:srgbClr val="000000"/>
                </a:solidFill>
                <a:latin typeface="Arial" pitchFamily="34" charset="0"/>
                <a:cs typeface="B Nazanin" pitchFamily="2" charset="-78"/>
              </a:rPr>
              <a:t> </a:t>
            </a:r>
            <a:r>
              <a:rPr lang="fa-IR" sz="2800" b="1" dirty="0">
                <a:solidFill>
                  <a:srgbClr val="000000"/>
                </a:solidFill>
                <a:latin typeface="Arial" pitchFamily="34" charset="0"/>
                <a:cs typeface="B Nazanin" pitchFamily="2" charset="-78"/>
              </a:rPr>
              <a:t>شروع سريع درمان جايگزينی در مبتلايان توسط اولين پزشک در دسترس</a:t>
            </a:r>
            <a:endParaRPr lang="en-US" sz="2800" dirty="0">
              <a:latin typeface="Perpetua" pitchFamily="18" charset="0"/>
              <a:cs typeface="B Nazanin" pitchFamily="2" charset="-78"/>
            </a:endParaRPr>
          </a:p>
        </p:txBody>
      </p:sp>
    </p:spTree>
    <p:extLst>
      <p:ext uri="{BB962C8B-B14F-4D97-AF65-F5344CB8AC3E}">
        <p14:creationId xmlns:p14="http://schemas.microsoft.com/office/powerpoint/2010/main" val="200867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animEffect transition="in" filter="checkerboard(across)">
                                      <p:cBhvr>
                                        <p:cTn id="7" dur="500"/>
                                        <p:tgtEl>
                                          <p:spTgt spid="686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8611">
                                            <p:txEl>
                                              <p:pRg st="2" end="2"/>
                                            </p:txEl>
                                          </p:spTgt>
                                        </p:tgtEl>
                                        <p:attrNameLst>
                                          <p:attrName>style.visibility</p:attrName>
                                        </p:attrNameLst>
                                      </p:cBhvr>
                                      <p:to>
                                        <p:strVal val="visible"/>
                                      </p:to>
                                    </p:set>
                                    <p:animEffect transition="in" filter="checkerboard(across)">
                                      <p:cBhvr>
                                        <p:cTn id="12" dur="500"/>
                                        <p:tgtEl>
                                          <p:spTgt spid="686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8611">
                                            <p:txEl>
                                              <p:pRg st="3" end="3"/>
                                            </p:txEl>
                                          </p:spTgt>
                                        </p:tgtEl>
                                        <p:attrNameLst>
                                          <p:attrName>style.visibility</p:attrName>
                                        </p:attrNameLst>
                                      </p:cBhvr>
                                      <p:to>
                                        <p:strVal val="visible"/>
                                      </p:to>
                                    </p:set>
                                    <p:animEffect transition="in" filter="checkerboard(across)">
                                      <p:cBhvr>
                                        <p:cTn id="17" dur="500"/>
                                        <p:tgtEl>
                                          <p:spTgt spid="686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8611">
                                            <p:txEl>
                                              <p:pRg st="4" end="4"/>
                                            </p:txEl>
                                          </p:spTgt>
                                        </p:tgtEl>
                                        <p:attrNameLst>
                                          <p:attrName>style.visibility</p:attrName>
                                        </p:attrNameLst>
                                      </p:cBhvr>
                                      <p:to>
                                        <p:strVal val="visible"/>
                                      </p:to>
                                    </p:set>
                                    <p:animEffect transition="in" filter="checkerboard(across)">
                                      <p:cBhvr>
                                        <p:cTn id="22" dur="500"/>
                                        <p:tgtEl>
                                          <p:spTgt spid="686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8611">
                                            <p:txEl>
                                              <p:pRg st="5" end="5"/>
                                            </p:txEl>
                                          </p:spTgt>
                                        </p:tgtEl>
                                        <p:attrNameLst>
                                          <p:attrName>style.visibility</p:attrName>
                                        </p:attrNameLst>
                                      </p:cBhvr>
                                      <p:to>
                                        <p:strVal val="visible"/>
                                      </p:to>
                                    </p:set>
                                    <p:animEffect transition="in" filter="checkerboard(across)">
                                      <p:cBhvr>
                                        <p:cTn id="27" dur="500"/>
                                        <p:tgtEl>
                                          <p:spTgt spid="686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8611">
                                            <p:txEl>
                                              <p:pRg st="6" end="6"/>
                                            </p:txEl>
                                          </p:spTgt>
                                        </p:tgtEl>
                                        <p:attrNameLst>
                                          <p:attrName>style.visibility</p:attrName>
                                        </p:attrNameLst>
                                      </p:cBhvr>
                                      <p:to>
                                        <p:strVal val="visible"/>
                                      </p:to>
                                    </p:set>
                                    <p:animEffect transition="in" filter="checkerboard(across)">
                                      <p:cBhvr>
                                        <p:cTn id="32" dur="500"/>
                                        <p:tgtEl>
                                          <p:spTgt spid="686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68611">
                                            <p:txEl>
                                              <p:pRg st="7" end="7"/>
                                            </p:txEl>
                                          </p:spTgt>
                                        </p:tgtEl>
                                        <p:attrNameLst>
                                          <p:attrName>style.visibility</p:attrName>
                                        </p:attrNameLst>
                                      </p:cBhvr>
                                      <p:to>
                                        <p:strVal val="visible"/>
                                      </p:to>
                                    </p:set>
                                    <p:animEffect transition="in" filter="checkerboard(across)">
                                      <p:cBhvr>
                                        <p:cTn id="37" dur="500"/>
                                        <p:tgtEl>
                                          <p:spTgt spid="686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5341483" cy="1278466"/>
          </a:xfrm>
        </p:spPr>
        <p:txBody>
          <a:bodyPr>
            <a:normAutofit/>
          </a:bodyPr>
          <a:lstStyle/>
          <a:p>
            <a:pPr algn="ctr" rtl="1"/>
            <a:r>
              <a:rPr lang="fa-IR" sz="2800" dirty="0">
                <a:cs typeface="B Titr" panose="00000700000000000000" pitchFamily="2" charset="-78"/>
              </a:rPr>
              <a:t>ناشی از تولید ناکافی یا کمبود اثر بخشی هورمون های تیروئید است</a:t>
            </a:r>
            <a:r>
              <a:rPr lang="fa-IR" dirty="0">
                <a:cs typeface="B Titr" panose="00000700000000000000" pitchFamily="2" charset="-78"/>
              </a:rPr>
              <a:t/>
            </a:r>
            <a:br>
              <a:rPr lang="fa-IR" dirty="0">
                <a:cs typeface="B Titr" panose="00000700000000000000" pitchFamily="2" charset="-78"/>
              </a:rPr>
            </a:br>
            <a:endParaRPr lang="en-US" dirty="0"/>
          </a:p>
        </p:txBody>
      </p:sp>
      <p:sp>
        <p:nvSpPr>
          <p:cNvPr id="3" name="Content Placeholder 2"/>
          <p:cNvSpPr>
            <a:spLocks noGrp="1"/>
          </p:cNvSpPr>
          <p:nvPr>
            <p:ph idx="1"/>
          </p:nvPr>
        </p:nvSpPr>
        <p:spPr>
          <a:xfrm>
            <a:off x="467544" y="1467107"/>
            <a:ext cx="6489769" cy="2249926"/>
          </a:xfrm>
        </p:spPr>
        <p:txBody>
          <a:bodyPr>
            <a:normAutofit/>
          </a:bodyPr>
          <a:lstStyle/>
          <a:p>
            <a:pPr algn="r" rtl="1"/>
            <a:r>
              <a:rPr lang="fa-IR" sz="2800" dirty="0">
                <a:cs typeface="B Titr" panose="00000700000000000000" pitchFamily="2" charset="-78"/>
              </a:rPr>
              <a:t>هورمون های تیروئید مهم هستند برای:</a:t>
            </a:r>
          </a:p>
          <a:p>
            <a:pPr algn="r" rtl="1"/>
            <a:r>
              <a:rPr lang="fa-IR" sz="2400" dirty="0">
                <a:cs typeface="B Titr" panose="00000700000000000000" pitchFamily="2" charset="-78"/>
              </a:rPr>
              <a:t>متابولیسم بدن</a:t>
            </a:r>
          </a:p>
          <a:p>
            <a:pPr algn="r" rtl="1"/>
            <a:r>
              <a:rPr lang="fa-IR" sz="2400" dirty="0">
                <a:cs typeface="B Titr" panose="00000700000000000000" pitchFamily="2" charset="-78"/>
              </a:rPr>
              <a:t>رشد و تکامل طبیعی کودک </a:t>
            </a:r>
          </a:p>
          <a:p>
            <a:pPr algn="r" rtl="1"/>
            <a:r>
              <a:rPr lang="fa-IR" sz="2400" dirty="0">
                <a:cs typeface="B Titr" panose="00000700000000000000" pitchFamily="2" charset="-78"/>
              </a:rPr>
              <a:t>رشد سیستم عصبی مرکزی</a:t>
            </a:r>
          </a:p>
          <a:p>
            <a:pPr algn="r" rtl="1"/>
            <a:endParaRPr lang="en-US" dirty="0"/>
          </a:p>
        </p:txBody>
      </p:sp>
      <p:sp>
        <p:nvSpPr>
          <p:cNvPr id="5" name="TextBox 4"/>
          <p:cNvSpPr txBox="1"/>
          <p:nvPr/>
        </p:nvSpPr>
        <p:spPr>
          <a:xfrm>
            <a:off x="539552" y="3861048"/>
            <a:ext cx="6336704" cy="707886"/>
          </a:xfrm>
          <a:prstGeom prst="rect">
            <a:avLst/>
          </a:prstGeom>
          <a:noFill/>
        </p:spPr>
        <p:txBody>
          <a:bodyPr wrap="square" rtlCol="0">
            <a:spAutoFit/>
          </a:bodyPr>
          <a:lstStyle/>
          <a:p>
            <a:pPr algn="ctr" rtl="1"/>
            <a:r>
              <a:rPr lang="fa-IR" sz="2000" dirty="0">
                <a:solidFill>
                  <a:srgbClr val="FF0000"/>
                </a:solidFill>
                <a:cs typeface="B Titr" panose="00000700000000000000" pitchFamily="2" charset="-78"/>
              </a:rPr>
              <a:t>کمبود زودرس (زیر 3 سال) هورمون های تیروئید (مادرزادی)</a:t>
            </a:r>
          </a:p>
          <a:p>
            <a:pPr algn="ctr" rtl="1"/>
            <a:r>
              <a:rPr lang="fa-IR" sz="2000" dirty="0">
                <a:solidFill>
                  <a:srgbClr val="FF0000"/>
                </a:solidFill>
                <a:cs typeface="B Titr" panose="00000700000000000000" pitchFamily="2" charset="-78"/>
              </a:rPr>
              <a:t>صدمات غیرقابل برگشت به سیستم عصبی </a:t>
            </a:r>
          </a:p>
        </p:txBody>
      </p:sp>
      <p:sp>
        <p:nvSpPr>
          <p:cNvPr id="6" name="TextBox 5"/>
          <p:cNvSpPr txBox="1"/>
          <p:nvPr/>
        </p:nvSpPr>
        <p:spPr>
          <a:xfrm>
            <a:off x="1403648" y="4869160"/>
            <a:ext cx="5040560" cy="830997"/>
          </a:xfrm>
          <a:prstGeom prst="rect">
            <a:avLst/>
          </a:prstGeom>
          <a:noFill/>
        </p:spPr>
        <p:txBody>
          <a:bodyPr wrap="square" rtlCol="0">
            <a:spAutoFit/>
          </a:bodyPr>
          <a:lstStyle/>
          <a:p>
            <a:pPr algn="ctr" rtl="1"/>
            <a:r>
              <a:rPr lang="fa-IR" sz="2400" dirty="0">
                <a:solidFill>
                  <a:srgbClr val="00B050"/>
                </a:solidFill>
                <a:cs typeface="B Titr" panose="00000700000000000000" pitchFamily="2" charset="-78"/>
              </a:rPr>
              <a:t>کمبود بعد از 3 سال (اکتسابی)</a:t>
            </a:r>
          </a:p>
          <a:p>
            <a:pPr algn="ctr" rtl="1"/>
            <a:r>
              <a:rPr lang="fa-IR" sz="2400" dirty="0">
                <a:solidFill>
                  <a:srgbClr val="00B050"/>
                </a:solidFill>
                <a:cs typeface="B Titr" panose="00000700000000000000" pitchFamily="2" charset="-78"/>
              </a:rPr>
              <a:t>اثرات قابل برگشت </a:t>
            </a:r>
          </a:p>
        </p:txBody>
      </p:sp>
    </p:spTree>
    <p:extLst>
      <p:ext uri="{BB962C8B-B14F-4D97-AF65-F5344CB8AC3E}">
        <p14:creationId xmlns:p14="http://schemas.microsoft.com/office/powerpoint/2010/main" val="430113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1" y="514925"/>
            <a:ext cx="5625672" cy="1483207"/>
          </a:xfrm>
        </p:spPr>
        <p:txBody>
          <a:bodyPr/>
          <a:lstStyle/>
          <a:p>
            <a:pPr algn="ctr" rtl="1"/>
            <a:r>
              <a:rPr lang="fa-IR" sz="3200" b="1" dirty="0">
                <a:solidFill>
                  <a:srgbClr val="00B050"/>
                </a:solidFill>
                <a:effectLst>
                  <a:outerShdw blurRad="38100" dist="38100" dir="2700000" algn="tl">
                    <a:srgbClr val="000000"/>
                  </a:outerShdw>
                </a:effectLst>
                <a:latin typeface="Arial" charset="0"/>
                <a:cs typeface="B Titr" panose="00000700000000000000" pitchFamily="2" charset="-78"/>
              </a:rPr>
              <a:t>جنین هیپوتیروئید از صدمات حفظ می شود  </a:t>
            </a:r>
            <a:r>
              <a:rPr lang="en-US" sz="3200" b="1" dirty="0">
                <a:solidFill>
                  <a:srgbClr val="00B050"/>
                </a:solidFill>
                <a:effectLst>
                  <a:outerShdw blurRad="38100" dist="38100" dir="2700000" algn="tl">
                    <a:srgbClr val="000000"/>
                  </a:outerShdw>
                </a:effectLst>
                <a:latin typeface="Arial" charset="0"/>
                <a:cs typeface="B Titr" panose="00000700000000000000" pitchFamily="2" charset="-78"/>
              </a:rPr>
              <a:t> </a:t>
            </a:r>
          </a:p>
          <a:p>
            <a:endParaRPr lang="en-US" dirty="0"/>
          </a:p>
        </p:txBody>
      </p:sp>
      <p:sp>
        <p:nvSpPr>
          <p:cNvPr id="4" name="Text Placeholder 3"/>
          <p:cNvSpPr>
            <a:spLocks noGrp="1"/>
          </p:cNvSpPr>
          <p:nvPr>
            <p:ph type="body" sz="half" idx="2"/>
          </p:nvPr>
        </p:nvSpPr>
        <p:spPr>
          <a:xfrm>
            <a:off x="3571275" y="2780928"/>
            <a:ext cx="2790182" cy="2584449"/>
          </a:xfrm>
        </p:spPr>
        <p:txBody>
          <a:bodyPr/>
          <a:lstStyle/>
          <a:p>
            <a:r>
              <a:rPr lang="fa-IR" b="1" dirty="0">
                <a:solidFill>
                  <a:srgbClr val="FFFFFF"/>
                </a:solidFill>
                <a:latin typeface="Arial" pitchFamily="34" charset="0"/>
              </a:rPr>
              <a:t>انتقال هورمون های تیروئید مادر از جفت</a:t>
            </a:r>
            <a:endParaRPr lang="en-US" b="1" dirty="0">
              <a:solidFill>
                <a:srgbClr val="FFFFFF"/>
              </a:solidFill>
              <a:latin typeface="Arial" pitchFamily="34" charset="0"/>
            </a:endParaRPr>
          </a:p>
          <a:p>
            <a:endParaRPr lang="en-US" dirty="0"/>
          </a:p>
        </p:txBody>
      </p:sp>
      <p:pic>
        <p:nvPicPr>
          <p:cNvPr id="5" name="Picture 4"/>
          <p:cNvPicPr>
            <a:picLocks noChangeAspect="1"/>
          </p:cNvPicPr>
          <p:nvPr/>
        </p:nvPicPr>
        <p:blipFill>
          <a:blip r:embed="rId2"/>
          <a:stretch>
            <a:fillRect/>
          </a:stretch>
        </p:blipFill>
        <p:spPr>
          <a:xfrm>
            <a:off x="1968782" y="3054063"/>
            <a:ext cx="5206435" cy="749873"/>
          </a:xfrm>
          <a:prstGeom prst="rect">
            <a:avLst/>
          </a:prstGeom>
        </p:spPr>
      </p:pic>
      <p:sp>
        <p:nvSpPr>
          <p:cNvPr id="7" name="TextBox 6"/>
          <p:cNvSpPr txBox="1"/>
          <p:nvPr/>
        </p:nvSpPr>
        <p:spPr>
          <a:xfrm>
            <a:off x="1619672" y="2204864"/>
            <a:ext cx="5337640" cy="1200329"/>
          </a:xfrm>
          <a:prstGeom prst="rect">
            <a:avLst/>
          </a:prstGeom>
          <a:noFill/>
        </p:spPr>
        <p:txBody>
          <a:bodyPr wrap="square" rtlCol="0">
            <a:spAutoFit/>
          </a:bodyPr>
          <a:lstStyle/>
          <a:p>
            <a:pPr algn="ctr" rtl="1"/>
            <a:r>
              <a:rPr lang="fa-IR" sz="3600" b="1" dirty="0">
                <a:cs typeface="B Titr" panose="00000700000000000000" pitchFamily="2" charset="-78"/>
              </a:rPr>
              <a:t>بدلیل انتقال هورمون های تیروئید مادر از جفت</a:t>
            </a:r>
            <a:endParaRPr lang="en-US" sz="3600" b="1" dirty="0">
              <a:cs typeface="B Titr" panose="00000700000000000000" pitchFamily="2" charset="-78"/>
            </a:endParaRPr>
          </a:p>
        </p:txBody>
      </p:sp>
    </p:spTree>
    <p:extLst>
      <p:ext uri="{BB962C8B-B14F-4D97-AF65-F5344CB8AC3E}">
        <p14:creationId xmlns:p14="http://schemas.microsoft.com/office/powerpoint/2010/main" val="343447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09599" y="609600"/>
            <a:ext cx="6347714" cy="3276600"/>
          </a:xfrm>
        </p:spPr>
        <p:txBody>
          <a:bodyPr>
            <a:normAutofit/>
          </a:bodyPr>
          <a:lstStyle/>
          <a:p>
            <a:pPr algn="l" eaLnBrk="1" hangingPunct="1"/>
            <a:r>
              <a:rPr lang="en-US" sz="4000" dirty="0">
                <a:solidFill>
                  <a:srgbClr val="00B050"/>
                </a:solidFill>
              </a:rPr>
              <a:t>Prevalence of IQ &gt; 85 according to the time of diagnosis</a:t>
            </a:r>
          </a:p>
        </p:txBody>
      </p:sp>
      <p:sp>
        <p:nvSpPr>
          <p:cNvPr id="199683" name="Rectangle 3"/>
          <p:cNvSpPr>
            <a:spLocks noGrp="1" noChangeArrowheads="1"/>
          </p:cNvSpPr>
          <p:nvPr>
            <p:ph type="body" idx="4294967295"/>
          </p:nvPr>
        </p:nvSpPr>
        <p:spPr>
          <a:xfrm>
            <a:off x="381000" y="3717032"/>
            <a:ext cx="8382000" cy="1728192"/>
          </a:xfrm>
        </p:spPr>
        <p:txBody>
          <a:bodyPr>
            <a:normAutofit lnSpcReduction="10000"/>
          </a:bodyPr>
          <a:lstStyle/>
          <a:p>
            <a:pPr algn="l" rtl="0" eaLnBrk="1" hangingPunct="1">
              <a:lnSpc>
                <a:spcPct val="80000"/>
              </a:lnSpc>
              <a:buFontTx/>
              <a:buNone/>
            </a:pPr>
            <a:r>
              <a:rPr lang="en-US" sz="4000" dirty="0">
                <a:solidFill>
                  <a:srgbClr val="FF0000"/>
                </a:solidFill>
              </a:rPr>
              <a:t>&lt; 3 months                       78%</a:t>
            </a:r>
          </a:p>
          <a:p>
            <a:pPr algn="l" rtl="0" eaLnBrk="1" hangingPunct="1">
              <a:lnSpc>
                <a:spcPct val="80000"/>
              </a:lnSpc>
              <a:buFontTx/>
              <a:buNone/>
            </a:pPr>
            <a:r>
              <a:rPr lang="en-US" sz="4000" dirty="0">
                <a:solidFill>
                  <a:srgbClr val="FF0000"/>
                </a:solidFill>
              </a:rPr>
              <a:t>3 – 6 months                    19%</a:t>
            </a:r>
          </a:p>
          <a:p>
            <a:pPr algn="l" rtl="0" eaLnBrk="1" hangingPunct="1">
              <a:lnSpc>
                <a:spcPct val="80000"/>
              </a:lnSpc>
              <a:buFont typeface="Wingdings" pitchFamily="2" charset="2"/>
              <a:buNone/>
            </a:pPr>
            <a:r>
              <a:rPr lang="en-US" sz="4000" dirty="0">
                <a:solidFill>
                  <a:srgbClr val="FF0000"/>
                </a:solidFill>
              </a:rPr>
              <a:t> &gt;7 months                       0%</a:t>
            </a:r>
          </a:p>
          <a:p>
            <a:pPr algn="l" rtl="0" eaLnBrk="1" hangingPunct="1">
              <a:lnSpc>
                <a:spcPct val="80000"/>
              </a:lnSpc>
              <a:buFont typeface="Wingdings" pitchFamily="2" charset="2"/>
              <a:buChar char="Ø"/>
            </a:pPr>
            <a:endParaRPr lang="en-US" sz="4000" dirty="0">
              <a:solidFill>
                <a:srgbClr val="00B050"/>
              </a:solidFill>
            </a:endParaRPr>
          </a:p>
          <a:p>
            <a:pPr eaLnBrk="1" hangingPunct="1">
              <a:lnSpc>
                <a:spcPct val="80000"/>
              </a:lnSpc>
              <a:buFontTx/>
              <a:buNone/>
            </a:pPr>
            <a:endParaRPr lang="en-US" sz="4000" dirty="0">
              <a:solidFill>
                <a:schemeClr val="bg1"/>
              </a:solidFill>
            </a:endParaRPr>
          </a:p>
        </p:txBody>
      </p:sp>
      <p:sp>
        <p:nvSpPr>
          <p:cNvPr id="199684" name="Text Box 4"/>
          <p:cNvSpPr txBox="1">
            <a:spLocks noChangeArrowheads="1"/>
          </p:cNvSpPr>
          <p:nvPr/>
        </p:nvSpPr>
        <p:spPr bwMode="auto">
          <a:xfrm>
            <a:off x="1050925" y="3886200"/>
            <a:ext cx="7254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fontAlgn="base">
              <a:spcBef>
                <a:spcPct val="0"/>
              </a:spcBef>
              <a:spcAft>
                <a:spcPct val="0"/>
              </a:spcAft>
              <a:defRPr>
                <a:solidFill>
                  <a:schemeClr val="tx1"/>
                </a:solidFill>
                <a:latin typeface="Tahoma" pitchFamily="34" charset="0"/>
                <a:cs typeface="Arial" pitchFamily="34" charset="0"/>
              </a:defRPr>
            </a:lvl6pPr>
            <a:lvl7pPr marL="2971800" indent="-228600" fontAlgn="base">
              <a:spcBef>
                <a:spcPct val="0"/>
              </a:spcBef>
              <a:spcAft>
                <a:spcPct val="0"/>
              </a:spcAft>
              <a:defRPr>
                <a:solidFill>
                  <a:schemeClr val="tx1"/>
                </a:solidFill>
                <a:latin typeface="Tahoma" pitchFamily="34" charset="0"/>
                <a:cs typeface="Arial" pitchFamily="34" charset="0"/>
              </a:defRPr>
            </a:lvl7pPr>
            <a:lvl8pPr marL="3429000" indent="-228600" fontAlgn="base">
              <a:spcBef>
                <a:spcPct val="0"/>
              </a:spcBef>
              <a:spcAft>
                <a:spcPct val="0"/>
              </a:spcAft>
              <a:defRPr>
                <a:solidFill>
                  <a:schemeClr val="tx1"/>
                </a:solidFill>
                <a:latin typeface="Tahoma" pitchFamily="34" charset="0"/>
                <a:cs typeface="Arial" pitchFamily="34" charset="0"/>
              </a:defRPr>
            </a:lvl8pPr>
            <a:lvl9pPr marL="3886200" indent="-228600" fontAlgn="base">
              <a:spcBef>
                <a:spcPct val="0"/>
              </a:spcBef>
              <a:spcAft>
                <a:spcPct val="0"/>
              </a:spcAft>
              <a:defRPr>
                <a:solidFill>
                  <a:schemeClr val="tx1"/>
                </a:solidFill>
                <a:latin typeface="Tahoma" pitchFamily="34" charset="0"/>
                <a:cs typeface="Arial" pitchFamily="34" charset="0"/>
              </a:defRPr>
            </a:lvl9pPr>
          </a:lstStyle>
          <a:p>
            <a:pPr algn="l" rtl="0"/>
            <a:endParaRPr lang="en-US">
              <a:solidFill>
                <a:srgbClr val="000000"/>
              </a:solidFill>
              <a:latin typeface="Arial" pitchFamily="34" charset="0"/>
            </a:endParaRPr>
          </a:p>
        </p:txBody>
      </p:sp>
    </p:spTree>
    <p:extLst>
      <p:ext uri="{BB962C8B-B14F-4D97-AF65-F5344CB8AC3E}">
        <p14:creationId xmlns:p14="http://schemas.microsoft.com/office/powerpoint/2010/main" val="1693800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5938"/>
                                        </p:tgtEl>
                                        <p:attrNameLst>
                                          <p:attrName>style.visibility</p:attrName>
                                        </p:attrNameLst>
                                      </p:cBhvr>
                                      <p:to>
                                        <p:strVal val="visible"/>
                                      </p:to>
                                    </p:set>
                                    <p:anim calcmode="lin" valueType="num">
                                      <p:cBhvr additive="base">
                                        <p:cTn id="7" dur="500" fill="hold"/>
                                        <p:tgtEl>
                                          <p:spTgt spid="295938"/>
                                        </p:tgtEl>
                                        <p:attrNameLst>
                                          <p:attrName>ppt_x</p:attrName>
                                        </p:attrNameLst>
                                      </p:cBhvr>
                                      <p:tavLst>
                                        <p:tav tm="0">
                                          <p:val>
                                            <p:strVal val="#ppt_x"/>
                                          </p:val>
                                        </p:tav>
                                        <p:tav tm="100000">
                                          <p:val>
                                            <p:strVal val="#ppt_x"/>
                                          </p:val>
                                        </p:tav>
                                      </p:tavLst>
                                    </p:anim>
                                    <p:anim calcmode="lin" valueType="num">
                                      <p:cBhvr additive="base">
                                        <p:cTn id="8" dur="500" fill="hold"/>
                                        <p:tgtEl>
                                          <p:spTgt spid="295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1"/>
            <a:ext cx="9194688" cy="6858000"/>
          </a:xfrm>
          <a:prstGeom prst="rect">
            <a:avLst/>
          </a:prstGeom>
        </p:spPr>
      </p:pic>
    </p:spTree>
    <p:extLst>
      <p:ext uri="{BB962C8B-B14F-4D97-AF65-F5344CB8AC3E}">
        <p14:creationId xmlns:p14="http://schemas.microsoft.com/office/powerpoint/2010/main" val="39299158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1368</TotalTime>
  <Words>1427</Words>
  <Application>Microsoft Office PowerPoint</Application>
  <PresentationFormat>On-screen Show (4:3)</PresentationFormat>
  <Paragraphs>136</Paragraphs>
  <Slides>36</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Arial</vt:lpstr>
      <vt:lpstr>B Nazanin</vt:lpstr>
      <vt:lpstr>B Titr</vt:lpstr>
      <vt:lpstr>B Zar</vt:lpstr>
      <vt:lpstr>Calibri</vt:lpstr>
      <vt:lpstr>Franklin Gothic Book</vt:lpstr>
      <vt:lpstr>Majalla UI</vt:lpstr>
      <vt:lpstr>Perpetua</vt:lpstr>
      <vt:lpstr>Tahoma</vt:lpstr>
      <vt:lpstr>Titr</vt:lpstr>
      <vt:lpstr>Trebuchet MS</vt:lpstr>
      <vt:lpstr>Wingdings</vt:lpstr>
      <vt:lpstr>Wingdings 3</vt:lpstr>
      <vt:lpstr>Facet</vt:lpstr>
      <vt:lpstr>PowerPoint Presentation</vt:lpstr>
      <vt:lpstr>مقدمه</vt:lpstr>
      <vt:lpstr>هدف اصلی برنامه</vt:lpstr>
      <vt:lpstr>اهداف ويژه:</vt:lpstr>
      <vt:lpstr>ويژگی های برنامه غربالگری CH</vt:lpstr>
      <vt:lpstr>ناشی از تولید ناکافی یا کمبود اثر بخشی هورمون های تیروئید است </vt:lpstr>
      <vt:lpstr>PowerPoint Presentation</vt:lpstr>
      <vt:lpstr>Prevalence of IQ &gt; 85 according to the time of diagnosis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درمان:</vt:lpstr>
      <vt:lpstr>PowerPoint Presentation</vt:lpstr>
      <vt:lpstr>PowerPoint Presentation</vt:lpstr>
      <vt:lpstr>PowerPoint Presentation</vt:lpstr>
      <vt:lpstr>لووتیروکسین</vt:lpstr>
      <vt:lpstr>لووتیروکسین</vt:lpstr>
      <vt:lpstr>PowerPoint Presentation</vt:lpstr>
      <vt:lpstr>PowerPoint Presentation</vt:lpstr>
      <vt:lpstr>PowerPoint Presentation</vt:lpstr>
      <vt:lpstr>PowerPoint Presentation</vt:lpstr>
      <vt:lpstr>نکات مهم:</vt:lpstr>
      <vt:lpstr>ارزيابی بيمار(بعد از 3 سال درمان):</vt:lpstr>
      <vt:lpstr>PowerPoint Presentation</vt:lpstr>
      <vt:lpstr>پيش آگهی:</vt:lpstr>
      <vt:lpstr>PowerPoint Presentation</vt:lpstr>
      <vt:lpstr>PowerPoint Presentation</vt:lpstr>
      <vt:lpstr>PowerPoint Presentation</vt:lpstr>
      <vt:lpstr>PowerPoint Presentation</vt:lpstr>
      <vt:lpstr>PowerPoint Presentation</vt:lpstr>
      <vt:lpstr>PowerPoint Presentation</vt:lpstr>
    </vt:vector>
  </TitlesOfParts>
  <Company>Workgroup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Gholami Nezhad</dc:creator>
  <cp:lastModifiedBy>HASSANI</cp:lastModifiedBy>
  <cp:revision>90</cp:revision>
  <dcterms:created xsi:type="dcterms:W3CDTF">2011-11-17T03:44:50Z</dcterms:created>
  <dcterms:modified xsi:type="dcterms:W3CDTF">2024-06-18T06:37:55Z</dcterms:modified>
</cp:coreProperties>
</file>